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256" r:id="rId2"/>
    <p:sldId id="257" r:id="rId3"/>
    <p:sldId id="290" r:id="rId4"/>
    <p:sldId id="258" r:id="rId5"/>
    <p:sldId id="278" r:id="rId6"/>
    <p:sldId id="260" r:id="rId7"/>
    <p:sldId id="261" r:id="rId8"/>
    <p:sldId id="262" r:id="rId9"/>
    <p:sldId id="263" r:id="rId10"/>
    <p:sldId id="285" r:id="rId11"/>
    <p:sldId id="264" r:id="rId12"/>
    <p:sldId id="265" r:id="rId13"/>
    <p:sldId id="266" r:id="rId14"/>
    <p:sldId id="286" r:id="rId15"/>
    <p:sldId id="287" r:id="rId16"/>
    <p:sldId id="288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3" r:id="rId29"/>
    <p:sldId id="279" r:id="rId30"/>
    <p:sldId id="280" r:id="rId31"/>
    <p:sldId id="281" r:id="rId32"/>
    <p:sldId id="282" r:id="rId33"/>
    <p:sldId id="289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31B08-74A0-474A-BFD8-F0695C47E60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0CA4B64-6A40-4AEA-B99F-AA5CD8942627}">
      <dgm:prSet phldrT="[文字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new query ,retrieved web pages</a:t>
          </a:r>
          <a:endParaRPr lang="zh-TW" altLang="en-US" dirty="0">
            <a:solidFill>
              <a:schemeClr val="tx1"/>
            </a:solidFill>
          </a:endParaRPr>
        </a:p>
      </dgm:t>
    </dgm:pt>
    <dgm:pt modelId="{23C959F6-44B1-4752-878B-FA53E1165A22}" type="parTrans" cxnId="{7E109F52-B47E-4CDD-BC1A-80B420B7CDC9}">
      <dgm:prSet/>
      <dgm:spPr/>
      <dgm:t>
        <a:bodyPr/>
        <a:lstStyle/>
        <a:p>
          <a:endParaRPr lang="zh-TW" altLang="en-US"/>
        </a:p>
      </dgm:t>
    </dgm:pt>
    <dgm:pt modelId="{B57ED15A-2B28-4606-AA77-E421E8564DFB}" type="sibTrans" cxnId="{7E109F52-B47E-4CDD-BC1A-80B420B7CDC9}">
      <dgm:prSet/>
      <dgm:spPr/>
      <dgm:t>
        <a:bodyPr/>
        <a:lstStyle/>
        <a:p>
          <a:endParaRPr lang="zh-TW" altLang="en-US"/>
        </a:p>
      </dgm:t>
    </dgm:pt>
    <dgm:pt modelId="{1124421D-1DFF-4121-BAF0-0972AC768653}">
      <dgm:prSet phldrT="[文字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query-document matching features</a:t>
          </a:r>
          <a:endParaRPr lang="zh-TW" altLang="en-US" dirty="0">
            <a:solidFill>
              <a:schemeClr val="tx1"/>
            </a:solidFill>
          </a:endParaRPr>
        </a:p>
      </dgm:t>
    </dgm:pt>
    <dgm:pt modelId="{F56978AE-5718-4600-9284-6DDB50AF5B11}" type="parTrans" cxnId="{82B7A79B-8CC8-49F6-A1A7-6A608233AC05}">
      <dgm:prSet/>
      <dgm:spPr/>
      <dgm:t>
        <a:bodyPr/>
        <a:lstStyle/>
        <a:p>
          <a:endParaRPr lang="zh-TW" altLang="en-US"/>
        </a:p>
      </dgm:t>
    </dgm:pt>
    <dgm:pt modelId="{CCB1FC4E-E2B8-4808-8CDD-007E87A62882}" type="sibTrans" cxnId="{82B7A79B-8CC8-49F6-A1A7-6A608233AC05}">
      <dgm:prSet/>
      <dgm:spPr/>
      <dgm:t>
        <a:bodyPr/>
        <a:lstStyle/>
        <a:p>
          <a:endParaRPr lang="zh-TW" altLang="en-US"/>
        </a:p>
      </dgm:t>
    </dgm:pt>
    <dgm:pt modelId="{7926A783-B0D2-4535-9E56-73F38C9F51CB}">
      <dgm:prSet phldrT="[文字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ranking scores</a:t>
          </a:r>
          <a:endParaRPr lang="zh-TW" altLang="en-US" dirty="0">
            <a:solidFill>
              <a:schemeClr val="tx1"/>
            </a:solidFill>
          </a:endParaRPr>
        </a:p>
      </dgm:t>
    </dgm:pt>
    <dgm:pt modelId="{E952B74A-A3D4-4475-A964-80DB94CC694F}" type="parTrans" cxnId="{8C1F4812-7527-4BBD-B64E-90AEEE857798}">
      <dgm:prSet/>
      <dgm:spPr/>
      <dgm:t>
        <a:bodyPr/>
        <a:lstStyle/>
        <a:p>
          <a:endParaRPr lang="zh-TW" altLang="en-US"/>
        </a:p>
      </dgm:t>
    </dgm:pt>
    <dgm:pt modelId="{B7B77E3A-0E47-4AFB-B09B-24FCC5B73ABB}" type="sibTrans" cxnId="{8C1F4812-7527-4BBD-B64E-90AEEE857798}">
      <dgm:prSet/>
      <dgm:spPr/>
      <dgm:t>
        <a:bodyPr/>
        <a:lstStyle/>
        <a:p>
          <a:endParaRPr lang="zh-TW" altLang="en-US"/>
        </a:p>
      </dgm:t>
    </dgm:pt>
    <dgm:pt modelId="{05DB6209-A6DA-4236-B77A-310902D93185}">
      <dgm:prSet phldrT="[文字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Rank web pages </a:t>
          </a:r>
          <a:endParaRPr lang="zh-TW" altLang="en-US" dirty="0">
            <a:solidFill>
              <a:schemeClr val="tx1"/>
            </a:solidFill>
          </a:endParaRPr>
        </a:p>
      </dgm:t>
    </dgm:pt>
    <dgm:pt modelId="{D876162D-841E-4B42-B3F2-9BF31D230446}" type="parTrans" cxnId="{CF7FD372-C26E-46E4-8228-DAB30B651674}">
      <dgm:prSet/>
      <dgm:spPr/>
      <dgm:t>
        <a:bodyPr/>
        <a:lstStyle/>
        <a:p>
          <a:endParaRPr lang="zh-TW" altLang="en-US"/>
        </a:p>
      </dgm:t>
    </dgm:pt>
    <dgm:pt modelId="{7238FEC7-9670-49D8-9B2F-0B3A9D2AAA74}" type="sibTrans" cxnId="{CF7FD372-C26E-46E4-8228-DAB30B651674}">
      <dgm:prSet/>
      <dgm:spPr/>
      <dgm:t>
        <a:bodyPr/>
        <a:lstStyle/>
        <a:p>
          <a:endParaRPr lang="zh-TW" altLang="en-US"/>
        </a:p>
      </dgm:t>
    </dgm:pt>
    <dgm:pt modelId="{7712B6A3-40EF-47CD-9ED2-E3A84C000799}" type="pres">
      <dgm:prSet presAssocID="{41931B08-74A0-474A-BFD8-F0695C47E6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9354643-E167-4271-B4FC-C69A1D434159}" type="pres">
      <dgm:prSet presAssocID="{50CA4B64-6A40-4AEA-B99F-AA5CD8942627}" presName="node" presStyleLbl="node1" presStyleIdx="0" presStyleCnt="4" custScaleX="160193" custScaleY="2384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4B18A6-533E-41D9-B775-B8EED6712D6D}" type="pres">
      <dgm:prSet presAssocID="{B57ED15A-2B28-4606-AA77-E421E8564DFB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AC0FA76D-EB33-4465-AD69-40AEB4636351}" type="pres">
      <dgm:prSet presAssocID="{B57ED15A-2B28-4606-AA77-E421E8564DFB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CB06434F-50C3-4191-8CAD-50A7167FA587}" type="pres">
      <dgm:prSet presAssocID="{1124421D-1DFF-4121-BAF0-0972AC768653}" presName="node" presStyleLbl="node1" presStyleIdx="1" presStyleCnt="4" custScaleX="168541" custScaleY="2403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F2E292-AA92-4C84-B07E-5F373D62CC19}" type="pres">
      <dgm:prSet presAssocID="{CCB1FC4E-E2B8-4808-8CDD-007E87A62882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1BF55060-729B-46C7-B640-D3385F7841B7}" type="pres">
      <dgm:prSet presAssocID="{CCB1FC4E-E2B8-4808-8CDD-007E87A62882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303C39F7-2D1D-4710-A36E-EAD7290A88A0}" type="pres">
      <dgm:prSet presAssocID="{7926A783-B0D2-4535-9E56-73F38C9F51CB}" presName="node" presStyleLbl="node1" presStyleIdx="2" presStyleCnt="4" custScaleX="172853" custScaleY="232323" custLinFactNeighborY="77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A35851-2F5A-46BB-A6A2-9D0D90278249}" type="pres">
      <dgm:prSet presAssocID="{B7B77E3A-0E47-4AFB-B09B-24FCC5B73ABB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C3C63B06-71C5-4B06-BC29-FDEF151968A0}" type="pres">
      <dgm:prSet presAssocID="{B7B77E3A-0E47-4AFB-B09B-24FCC5B73AB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113F09B2-70A4-4A84-96D1-7AD276EE2DC2}" type="pres">
      <dgm:prSet presAssocID="{05DB6209-A6DA-4236-B77A-310902D93185}" presName="node" presStyleLbl="node1" presStyleIdx="3" presStyleCnt="4" custScaleX="154824" custScaleY="2270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EB9DD3-E8FA-4264-AD4A-303ABFD24516}" type="presOf" srcId="{50CA4B64-6A40-4AEA-B99F-AA5CD8942627}" destId="{79354643-E167-4271-B4FC-C69A1D434159}" srcOrd="0" destOrd="0" presId="urn:microsoft.com/office/officeart/2005/8/layout/process1"/>
    <dgm:cxn modelId="{40CA0819-F785-477B-B1DC-83CE910E5C08}" type="presOf" srcId="{1124421D-1DFF-4121-BAF0-0972AC768653}" destId="{CB06434F-50C3-4191-8CAD-50A7167FA587}" srcOrd="0" destOrd="0" presId="urn:microsoft.com/office/officeart/2005/8/layout/process1"/>
    <dgm:cxn modelId="{7861BC87-FD07-471E-A7CC-E2AA528989CA}" type="presOf" srcId="{CCB1FC4E-E2B8-4808-8CDD-007E87A62882}" destId="{DAF2E292-AA92-4C84-B07E-5F373D62CC19}" srcOrd="0" destOrd="0" presId="urn:microsoft.com/office/officeart/2005/8/layout/process1"/>
    <dgm:cxn modelId="{3A6A901F-CB9A-47ED-8BA1-8D797C72BEB4}" type="presOf" srcId="{7926A783-B0D2-4535-9E56-73F38C9F51CB}" destId="{303C39F7-2D1D-4710-A36E-EAD7290A88A0}" srcOrd="0" destOrd="0" presId="urn:microsoft.com/office/officeart/2005/8/layout/process1"/>
    <dgm:cxn modelId="{CF7FD372-C26E-46E4-8228-DAB30B651674}" srcId="{41931B08-74A0-474A-BFD8-F0695C47E606}" destId="{05DB6209-A6DA-4236-B77A-310902D93185}" srcOrd="3" destOrd="0" parTransId="{D876162D-841E-4B42-B3F2-9BF31D230446}" sibTransId="{7238FEC7-9670-49D8-9B2F-0B3A9D2AAA74}"/>
    <dgm:cxn modelId="{43E4C51A-2AD8-4826-9A11-0415E830AA4B}" type="presOf" srcId="{B57ED15A-2B28-4606-AA77-E421E8564DFB}" destId="{AC0FA76D-EB33-4465-AD69-40AEB4636351}" srcOrd="1" destOrd="0" presId="urn:microsoft.com/office/officeart/2005/8/layout/process1"/>
    <dgm:cxn modelId="{F7DEDF31-C76A-4ACF-9AA3-BE82BD738334}" type="presOf" srcId="{B7B77E3A-0E47-4AFB-B09B-24FCC5B73ABB}" destId="{C3C63B06-71C5-4B06-BC29-FDEF151968A0}" srcOrd="1" destOrd="0" presId="urn:microsoft.com/office/officeart/2005/8/layout/process1"/>
    <dgm:cxn modelId="{7E109F52-B47E-4CDD-BC1A-80B420B7CDC9}" srcId="{41931B08-74A0-474A-BFD8-F0695C47E606}" destId="{50CA4B64-6A40-4AEA-B99F-AA5CD8942627}" srcOrd="0" destOrd="0" parTransId="{23C959F6-44B1-4752-878B-FA53E1165A22}" sibTransId="{B57ED15A-2B28-4606-AA77-E421E8564DFB}"/>
    <dgm:cxn modelId="{3BA70867-24E1-482D-8570-CEEDAD7F209F}" type="presOf" srcId="{B57ED15A-2B28-4606-AA77-E421E8564DFB}" destId="{994B18A6-533E-41D9-B775-B8EED6712D6D}" srcOrd="0" destOrd="0" presId="urn:microsoft.com/office/officeart/2005/8/layout/process1"/>
    <dgm:cxn modelId="{0CCBD983-2FAE-4A7B-8E99-8F0BABAC4D48}" type="presOf" srcId="{CCB1FC4E-E2B8-4808-8CDD-007E87A62882}" destId="{1BF55060-729B-46C7-B640-D3385F7841B7}" srcOrd="1" destOrd="0" presId="urn:microsoft.com/office/officeart/2005/8/layout/process1"/>
    <dgm:cxn modelId="{82B7A79B-8CC8-49F6-A1A7-6A608233AC05}" srcId="{41931B08-74A0-474A-BFD8-F0695C47E606}" destId="{1124421D-1DFF-4121-BAF0-0972AC768653}" srcOrd="1" destOrd="0" parTransId="{F56978AE-5718-4600-9284-6DDB50AF5B11}" sibTransId="{CCB1FC4E-E2B8-4808-8CDD-007E87A62882}"/>
    <dgm:cxn modelId="{3E243FD6-64B1-4FA7-8277-0072F014FC07}" type="presOf" srcId="{41931B08-74A0-474A-BFD8-F0695C47E606}" destId="{7712B6A3-40EF-47CD-9ED2-E3A84C000799}" srcOrd="0" destOrd="0" presId="urn:microsoft.com/office/officeart/2005/8/layout/process1"/>
    <dgm:cxn modelId="{69A7E69A-DEB0-47F0-AC2A-E8AA0CFC6639}" type="presOf" srcId="{B7B77E3A-0E47-4AFB-B09B-24FCC5B73ABB}" destId="{D3A35851-2F5A-46BB-A6A2-9D0D90278249}" srcOrd="0" destOrd="0" presId="urn:microsoft.com/office/officeart/2005/8/layout/process1"/>
    <dgm:cxn modelId="{8C1F4812-7527-4BBD-B64E-90AEEE857798}" srcId="{41931B08-74A0-474A-BFD8-F0695C47E606}" destId="{7926A783-B0D2-4535-9E56-73F38C9F51CB}" srcOrd="2" destOrd="0" parTransId="{E952B74A-A3D4-4475-A964-80DB94CC694F}" sibTransId="{B7B77E3A-0E47-4AFB-B09B-24FCC5B73ABB}"/>
    <dgm:cxn modelId="{F1881E6B-AD1E-4482-BC9B-F1D4E6C0F643}" type="presOf" srcId="{05DB6209-A6DA-4236-B77A-310902D93185}" destId="{113F09B2-70A4-4A84-96D1-7AD276EE2DC2}" srcOrd="0" destOrd="0" presId="urn:microsoft.com/office/officeart/2005/8/layout/process1"/>
    <dgm:cxn modelId="{DEE7E29A-3C1D-49AC-A72D-12B9EB857EE1}" type="presParOf" srcId="{7712B6A3-40EF-47CD-9ED2-E3A84C000799}" destId="{79354643-E167-4271-B4FC-C69A1D434159}" srcOrd="0" destOrd="0" presId="urn:microsoft.com/office/officeart/2005/8/layout/process1"/>
    <dgm:cxn modelId="{14D4D683-B94B-4C35-9408-0A01424181C6}" type="presParOf" srcId="{7712B6A3-40EF-47CD-9ED2-E3A84C000799}" destId="{994B18A6-533E-41D9-B775-B8EED6712D6D}" srcOrd="1" destOrd="0" presId="urn:microsoft.com/office/officeart/2005/8/layout/process1"/>
    <dgm:cxn modelId="{0808624B-2449-4F93-8221-24439B26CED0}" type="presParOf" srcId="{994B18A6-533E-41D9-B775-B8EED6712D6D}" destId="{AC0FA76D-EB33-4465-AD69-40AEB4636351}" srcOrd="0" destOrd="0" presId="urn:microsoft.com/office/officeart/2005/8/layout/process1"/>
    <dgm:cxn modelId="{893A7D18-10DC-4764-A93A-2F193664581A}" type="presParOf" srcId="{7712B6A3-40EF-47CD-9ED2-E3A84C000799}" destId="{CB06434F-50C3-4191-8CAD-50A7167FA587}" srcOrd="2" destOrd="0" presId="urn:microsoft.com/office/officeart/2005/8/layout/process1"/>
    <dgm:cxn modelId="{0A61042E-1417-4EBD-A986-AD2694A55860}" type="presParOf" srcId="{7712B6A3-40EF-47CD-9ED2-E3A84C000799}" destId="{DAF2E292-AA92-4C84-B07E-5F373D62CC19}" srcOrd="3" destOrd="0" presId="urn:microsoft.com/office/officeart/2005/8/layout/process1"/>
    <dgm:cxn modelId="{53CC2D1A-3C4F-454A-BA64-CC91883D5479}" type="presParOf" srcId="{DAF2E292-AA92-4C84-B07E-5F373D62CC19}" destId="{1BF55060-729B-46C7-B640-D3385F7841B7}" srcOrd="0" destOrd="0" presId="urn:microsoft.com/office/officeart/2005/8/layout/process1"/>
    <dgm:cxn modelId="{7707B670-C321-4C81-810E-6BD261F48C71}" type="presParOf" srcId="{7712B6A3-40EF-47CD-9ED2-E3A84C000799}" destId="{303C39F7-2D1D-4710-A36E-EAD7290A88A0}" srcOrd="4" destOrd="0" presId="urn:microsoft.com/office/officeart/2005/8/layout/process1"/>
    <dgm:cxn modelId="{E358EBEA-7E43-40B9-900E-035FE3447B19}" type="presParOf" srcId="{7712B6A3-40EF-47CD-9ED2-E3A84C000799}" destId="{D3A35851-2F5A-46BB-A6A2-9D0D90278249}" srcOrd="5" destOrd="0" presId="urn:microsoft.com/office/officeart/2005/8/layout/process1"/>
    <dgm:cxn modelId="{585E11AE-3EA4-4C11-9B16-E7E151EDF7E9}" type="presParOf" srcId="{D3A35851-2F5A-46BB-A6A2-9D0D90278249}" destId="{C3C63B06-71C5-4B06-BC29-FDEF151968A0}" srcOrd="0" destOrd="0" presId="urn:microsoft.com/office/officeart/2005/8/layout/process1"/>
    <dgm:cxn modelId="{ED6EFCF0-28C6-4E25-9158-45735B92FEA5}" type="presParOf" srcId="{7712B6A3-40EF-47CD-9ED2-E3A84C000799}" destId="{113F09B2-70A4-4A84-96D1-7AD276EE2DC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54643-E167-4271-B4FC-C69A1D434159}">
      <dsp:nvSpPr>
        <dsp:cNvPr id="0" name=""/>
        <dsp:cNvSpPr/>
      </dsp:nvSpPr>
      <dsp:spPr>
        <a:xfrm>
          <a:off x="4758" y="1760426"/>
          <a:ext cx="1862491" cy="166372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chemeClr val="tx1"/>
              </a:solidFill>
            </a:rPr>
            <a:t>new query ,retrieved web pages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53487" y="1809155"/>
        <a:ext cx="1765033" cy="1566265"/>
      </dsp:txXfrm>
    </dsp:sp>
    <dsp:sp modelId="{994B18A6-533E-41D9-B775-B8EED6712D6D}">
      <dsp:nvSpPr>
        <dsp:cNvPr id="0" name=""/>
        <dsp:cNvSpPr/>
      </dsp:nvSpPr>
      <dsp:spPr>
        <a:xfrm>
          <a:off x="1983515" y="2448118"/>
          <a:ext cx="246482" cy="288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983515" y="2505786"/>
        <a:ext cx="172537" cy="173002"/>
      </dsp:txXfrm>
    </dsp:sp>
    <dsp:sp modelId="{CB06434F-50C3-4191-8CAD-50A7167FA587}">
      <dsp:nvSpPr>
        <dsp:cNvPr id="0" name=""/>
        <dsp:cNvSpPr/>
      </dsp:nvSpPr>
      <dsp:spPr>
        <a:xfrm>
          <a:off x="2332311" y="1754064"/>
          <a:ext cx="1959549" cy="167644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chemeClr val="tx1"/>
              </a:solidFill>
            </a:rPr>
            <a:t>query-document matching features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2381412" y="1803165"/>
        <a:ext cx="1861347" cy="1578245"/>
      </dsp:txXfrm>
    </dsp:sp>
    <dsp:sp modelId="{DAF2E292-AA92-4C84-B07E-5F373D62CC19}">
      <dsp:nvSpPr>
        <dsp:cNvPr id="0" name=""/>
        <dsp:cNvSpPr/>
      </dsp:nvSpPr>
      <dsp:spPr>
        <a:xfrm rot="75437">
          <a:off x="4408097" y="2474878"/>
          <a:ext cx="246542" cy="288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4408106" y="2531735"/>
        <a:ext cx="172579" cy="173002"/>
      </dsp:txXfrm>
    </dsp:sp>
    <dsp:sp modelId="{303C39F7-2D1D-4710-A36E-EAD7290A88A0}">
      <dsp:nvSpPr>
        <dsp:cNvPr id="0" name=""/>
        <dsp:cNvSpPr/>
      </dsp:nvSpPr>
      <dsp:spPr>
        <a:xfrm>
          <a:off x="4756923" y="1835717"/>
          <a:ext cx="2009683" cy="162066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chemeClr val="tx1"/>
              </a:solidFill>
            </a:rPr>
            <a:t>ranking scores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4804391" y="1883185"/>
        <a:ext cx="1914747" cy="1525732"/>
      </dsp:txXfrm>
    </dsp:sp>
    <dsp:sp modelId="{D3A35851-2F5A-46BB-A6A2-9D0D90278249}">
      <dsp:nvSpPr>
        <dsp:cNvPr id="0" name=""/>
        <dsp:cNvSpPr/>
      </dsp:nvSpPr>
      <dsp:spPr>
        <a:xfrm rot="21522026">
          <a:off x="6882840" y="2473653"/>
          <a:ext cx="246546" cy="288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6882850" y="2532160"/>
        <a:ext cx="172582" cy="173002"/>
      </dsp:txXfrm>
    </dsp:sp>
    <dsp:sp modelId="{113F09B2-70A4-4A84-96D1-7AD276EE2DC2}">
      <dsp:nvSpPr>
        <dsp:cNvPr id="0" name=""/>
        <dsp:cNvSpPr/>
      </dsp:nvSpPr>
      <dsp:spPr>
        <a:xfrm>
          <a:off x="7231668" y="1800199"/>
          <a:ext cx="1800068" cy="158417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chemeClr val="tx1"/>
              </a:solidFill>
            </a:rPr>
            <a:t>Rank web pages 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7278067" y="1846598"/>
        <a:ext cx="1707270" cy="1491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665D2-8655-40DC-8318-28DFB4BAFA27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4C0F-341A-4ED6-8D0A-AE8D43C82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65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C8A-8E05-415B-9D14-D5107E9AB242}" type="datetime1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68BF-D76F-4572-AD6A-B0643BF38C16}" type="datetime1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092-687C-4D58-81A2-8CAB042702E1}" type="datetime1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F1E9-1288-44A3-8B92-AF828BB920C8}" type="datetime1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6062-406C-450B-A529-F0FE8364CC9F}" type="datetime1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BE9C-93E8-41D4-9B59-6A6CCECBF19A}" type="datetime1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A880-43FE-4B87-B101-CBE45AC1F0FB}" type="datetime1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DD5-6089-4D1D-B061-526ADE7C88F8}" type="datetime1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F698-23D3-4C1F-8F19-E9A12DBDA7C4}" type="datetime1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89A3D-804A-4191-A162-DC89E4C713E6}" type="datetime1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FCA-64A1-492D-843A-D27DBDAC4599}" type="datetime1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7724CF-1C81-4236-9A7E-B50DA4D9BE8A}" type="datetime1">
              <a:rPr lang="zh-TW" altLang="en-US" smtClean="0"/>
              <a:t>2012/11/29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8208912" cy="2262063"/>
          </a:xfrm>
        </p:spPr>
        <p:txBody>
          <a:bodyPr>
            <a:normAutofit fontScale="90000"/>
          </a:bodyPr>
          <a:lstStyle/>
          <a:p>
            <a:r>
              <a:rPr lang="en-US" altLang="zh-TW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Extracting Search-Focused </a:t>
            </a:r>
            <a:r>
              <a:rPr lang="en-US" altLang="zh-TW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N-Grams for Relevance Ranking in Web Search</a:t>
            </a:r>
            <a:endParaRPr lang="zh-TW" altLang="en-US" sz="5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8136904" cy="2664296"/>
          </a:xfrm>
        </p:spPr>
        <p:txBody>
          <a:bodyPr>
            <a:noAutofit/>
          </a:bodyPr>
          <a:lstStyle/>
          <a:p>
            <a:pPr algn="l"/>
            <a:r>
              <a:rPr lang="en-US" altLang="zh-TW" dirty="0" smtClean="0"/>
              <a:t>Date: 2012/11/29</a:t>
            </a:r>
          </a:p>
          <a:p>
            <a:pPr algn="l"/>
            <a:r>
              <a:rPr lang="en-US" altLang="zh-TW" dirty="0" smtClean="0"/>
              <a:t>Author: Chen Wang, </a:t>
            </a:r>
            <a:r>
              <a:rPr lang="en-US" altLang="zh-TW" dirty="0" err="1" smtClean="0"/>
              <a:t>Keping</a:t>
            </a:r>
            <a:r>
              <a:rPr lang="en-US" altLang="zh-TW" dirty="0" smtClean="0"/>
              <a:t> Bi, </a:t>
            </a:r>
            <a:r>
              <a:rPr lang="en-US" altLang="zh-TW" dirty="0" err="1" smtClean="0"/>
              <a:t>Yunhua</a:t>
            </a:r>
            <a:r>
              <a:rPr lang="en-US" altLang="zh-TW" dirty="0" smtClean="0"/>
              <a:t> Hu, Hang Li, 	</a:t>
            </a:r>
            <a:endParaRPr lang="en-US" altLang="zh-TW" dirty="0"/>
          </a:p>
          <a:p>
            <a:pPr algn="l"/>
            <a:r>
              <a:rPr lang="en-US" altLang="zh-TW" dirty="0" smtClean="0"/>
              <a:t>	 </a:t>
            </a:r>
            <a:r>
              <a:rPr lang="en-US" altLang="zh-TW" dirty="0" err="1" smtClean="0"/>
              <a:t>Guihong</a:t>
            </a:r>
            <a:r>
              <a:rPr lang="en-US" altLang="zh-TW" dirty="0" smtClean="0"/>
              <a:t> Cao</a:t>
            </a:r>
          </a:p>
          <a:p>
            <a:pPr algn="l"/>
            <a:r>
              <a:rPr lang="en-US" altLang="zh-TW" dirty="0" smtClean="0"/>
              <a:t>Source: WSDM’12</a:t>
            </a:r>
          </a:p>
          <a:p>
            <a:pPr algn="l"/>
            <a:r>
              <a:rPr lang="en-US" altLang="zh-TW" dirty="0" smtClean="0"/>
              <a:t>Advisor: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-ling,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Speaker: Shun-Chen, Cheng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04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13656"/>
            <a:ext cx="7467600" cy="4419600"/>
          </a:xfrm>
        </p:spPr>
        <p:txBody>
          <a:bodyPr/>
          <a:lstStyle/>
          <a:p>
            <a:r>
              <a:rPr lang="en-US" altLang="zh-TW" dirty="0"/>
              <a:t>Appearance Features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/>
              <a:t>Position: </a:t>
            </a:r>
            <a:r>
              <a:rPr lang="en-US" altLang="zh-TW" dirty="0" smtClean="0"/>
              <a:t>position </a:t>
            </a:r>
            <a:r>
              <a:rPr lang="en-US" altLang="zh-TW" dirty="0"/>
              <a:t>when it first appears in the title, paragraph </a:t>
            </a:r>
            <a:r>
              <a:rPr lang="en-US" altLang="zh-TW" dirty="0" smtClean="0"/>
              <a:t>and</a:t>
            </a:r>
          </a:p>
          <a:p>
            <a:pPr marL="457200" lvl="1" indent="0">
              <a:buNone/>
            </a:pPr>
            <a:r>
              <a:rPr lang="en-US" altLang="zh-TW" dirty="0" smtClean="0"/>
              <a:t>	</a:t>
            </a:r>
            <a:r>
              <a:rPr lang="en-US" altLang="zh-TW" dirty="0"/>
              <a:t> </a:t>
            </a:r>
            <a:r>
              <a:rPr lang="en-US" altLang="zh-TW" dirty="0" smtClean="0"/>
              <a:t>             document.</a:t>
            </a:r>
          </a:p>
          <a:p>
            <a:pPr marL="457200" lvl="1" indent="0">
              <a:buNone/>
            </a:pPr>
            <a:endParaRPr lang="en-US" altLang="zh-TW" dirty="0"/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Coverage: </a:t>
            </a:r>
            <a:r>
              <a:rPr lang="en-US" altLang="zh-TW" dirty="0"/>
              <a:t>The coverage of an n-gram in the title or a </a:t>
            </a:r>
            <a:r>
              <a:rPr lang="en-US" altLang="zh-TW" dirty="0" smtClean="0"/>
              <a:t>header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en-US" altLang="zh-TW" dirty="0"/>
              <a:t>e.g., whether an n-gram covers more than 50% of the title</a:t>
            </a:r>
            <a:r>
              <a:rPr lang="en-US" altLang="zh-TW" dirty="0" smtClean="0"/>
              <a:t>.</a:t>
            </a:r>
          </a:p>
          <a:p>
            <a:pPr marL="457200" lvl="1" indent="0">
              <a:buNone/>
            </a:pPr>
            <a:endParaRPr lang="en-US" altLang="zh-TW" dirty="0"/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Distribution: entropy of </a:t>
            </a:r>
            <a:r>
              <a:rPr lang="en-US" altLang="zh-TW" dirty="0"/>
              <a:t>the n-gram across the parts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9264" cy="926976"/>
          </a:xfrm>
        </p:spPr>
        <p:txBody>
          <a:bodyPr/>
          <a:lstStyle/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N-Gram Feature Generation</a:t>
            </a:r>
            <a:endParaRPr lang="zh-TW" altLang="en-US" sz="5000" b="0" dirty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87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9384" y="260648"/>
            <a:ext cx="7239000" cy="882352"/>
          </a:xfrm>
        </p:spPr>
        <p:txBody>
          <a:bodyPr/>
          <a:lstStyle/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Key N-Gram Extraction</a:t>
            </a:r>
            <a:endParaRPr lang="zh-TW" altLang="en-US" sz="5000" b="0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268760"/>
            <a:ext cx="7467600" cy="5472608"/>
          </a:xfrm>
        </p:spPr>
        <p:txBody>
          <a:bodyPr/>
          <a:lstStyle/>
          <a:p>
            <a:r>
              <a:rPr lang="en-US" altLang="zh-TW" dirty="0" smtClean="0"/>
              <a:t>Learning to rank</a:t>
            </a:r>
          </a:p>
          <a:p>
            <a:r>
              <a:rPr lang="en-US" altLang="zh-TW" dirty="0" err="1" smtClean="0"/>
              <a:t>RankSVM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Top K n-grams = Key N-Gram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75" y="2564904"/>
            <a:ext cx="2562583" cy="3715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2" y="2936431"/>
            <a:ext cx="4982271" cy="118126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59632" y="416640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X: n-gram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59632" y="44998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W: features of a n-gram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259632" y="47878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 : variable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259632" y="5085184"/>
            <a:ext cx="18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/>
              <a:t>Ɛ</a:t>
            </a:r>
            <a:r>
              <a:rPr lang="en-US" altLang="zh-TW" sz="1600" dirty="0" err="1" smtClean="0"/>
              <a:t>ij</a:t>
            </a:r>
            <a:r>
              <a:rPr lang="en-US" altLang="zh-TW" sz="1600" dirty="0" smtClean="0"/>
              <a:t> : </a:t>
            </a:r>
            <a:r>
              <a:rPr lang="en-US" altLang="zh-TW" sz="1600" dirty="0" smtClean="0"/>
              <a:t>slack variable</a:t>
            </a:r>
            <a:endParaRPr lang="zh-TW" altLang="en-US" sz="16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589240"/>
            <a:ext cx="2520280" cy="280032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>
          <a:xfrm>
            <a:off x="8676456" y="5729257"/>
            <a:ext cx="467544" cy="364040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0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043608" y="260648"/>
            <a:ext cx="7467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800" dirty="0" smtClean="0"/>
              <a:t>Outline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Pre-Processing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Training Data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N-Gram Feature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Key N-Gram Extraction     </a:t>
            </a:r>
          </a:p>
          <a:p>
            <a:r>
              <a:rPr lang="en-US" altLang="zh-TW" sz="3200" dirty="0" smtClean="0">
                <a:solidFill>
                  <a:srgbClr val="000000"/>
                </a:solidFill>
              </a:rPr>
              <a:t>Relevance Ranking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</a:rPr>
              <a:t>Relevance Ranking Features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</a:rPr>
              <a:t>Ranking Model Learning and Prediction 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Studies on 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Studies on Relevance Ranking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457200" cy="424904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12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998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9596" cy="1503040"/>
          </a:xfrm>
        </p:spPr>
        <p:txBody>
          <a:bodyPr/>
          <a:lstStyle/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Relevance Ranking Features Generation</a:t>
            </a:r>
            <a:endParaRPr lang="zh-TW" altLang="en-US" sz="5000" b="0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72816"/>
            <a:ext cx="7467600" cy="4752528"/>
          </a:xfrm>
        </p:spPr>
        <p:txBody>
          <a:bodyPr/>
          <a:lstStyle/>
          <a:p>
            <a:r>
              <a:rPr lang="en-US" altLang="zh-TW" dirty="0" smtClean="0"/>
              <a:t>Query-document matching feature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/>
              <a:t>Unigram/Bigram/Trigram </a:t>
            </a:r>
            <a:r>
              <a:rPr lang="en-US" altLang="zh-TW" b="1" dirty="0" smtClean="0"/>
              <a:t>BM25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Original/Normalized </a:t>
            </a:r>
            <a:r>
              <a:rPr lang="en-US" altLang="zh-TW" dirty="0" err="1" smtClean="0"/>
              <a:t>PerfectMatch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	Number of exact </a:t>
            </a:r>
            <a:r>
              <a:rPr lang="en-US" altLang="zh-TW" dirty="0" smtClean="0"/>
              <a:t>matches between </a:t>
            </a:r>
            <a:r>
              <a:rPr lang="en-US" altLang="zh-TW" dirty="0"/>
              <a:t>query and text in the stream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Original/Normalized </a:t>
            </a:r>
            <a:r>
              <a:rPr lang="en-US" altLang="zh-TW" dirty="0" err="1" smtClean="0"/>
              <a:t>OrderedMatch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	Number of </a:t>
            </a:r>
            <a:r>
              <a:rPr lang="en-US" altLang="zh-TW" dirty="0" smtClean="0"/>
              <a:t>continuous words </a:t>
            </a:r>
            <a:r>
              <a:rPr lang="en-US" altLang="zh-TW" dirty="0"/>
              <a:t>in the stream which can be matched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with </a:t>
            </a:r>
            <a:r>
              <a:rPr lang="en-US" altLang="zh-TW" dirty="0"/>
              <a:t>the words </a:t>
            </a:r>
            <a:r>
              <a:rPr lang="en-US" altLang="zh-TW" dirty="0" smtClean="0"/>
              <a:t>in the </a:t>
            </a:r>
            <a:r>
              <a:rPr lang="en-US" altLang="zh-TW" dirty="0"/>
              <a:t>query in the same order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Original/Normalized </a:t>
            </a:r>
            <a:r>
              <a:rPr lang="en-US" altLang="zh-TW" dirty="0" err="1" smtClean="0"/>
              <a:t>PartiallyMatch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	Number of </a:t>
            </a:r>
            <a:r>
              <a:rPr lang="en-US" altLang="zh-TW" dirty="0" smtClean="0"/>
              <a:t>continuous words </a:t>
            </a:r>
            <a:r>
              <a:rPr lang="en-US" altLang="zh-TW" dirty="0"/>
              <a:t>in the stream which are all </a:t>
            </a:r>
            <a:r>
              <a:rPr lang="en-US" altLang="zh-TW" dirty="0" smtClean="0"/>
              <a:t>contained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</a:t>
            </a:r>
            <a:r>
              <a:rPr lang="en-US" altLang="zh-TW" dirty="0"/>
              <a:t>in the query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Original/Normalized </a:t>
            </a:r>
            <a:r>
              <a:rPr lang="en-US" altLang="zh-TW" dirty="0" err="1" smtClean="0"/>
              <a:t>QueryWordFound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	Number of </a:t>
            </a:r>
            <a:r>
              <a:rPr lang="en-US" altLang="zh-TW" dirty="0" smtClean="0"/>
              <a:t>words in </a:t>
            </a:r>
            <a:r>
              <a:rPr lang="en-US" altLang="zh-TW" dirty="0"/>
              <a:t>the query which are also in the </a:t>
            </a:r>
            <a:r>
              <a:rPr lang="en-US" altLang="zh-TW" dirty="0" smtClean="0"/>
              <a:t>stream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PageRank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13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219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27584" y="332656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BM25</a:t>
            </a:r>
            <a:endParaRPr lang="zh-TW" altLang="en-US" sz="5000" b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20" y="1063948"/>
            <a:ext cx="4048690" cy="3429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54" y="3244571"/>
            <a:ext cx="2781688" cy="485843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2771800" y="944724"/>
            <a:ext cx="2674376" cy="900100"/>
            <a:chOff x="2771800" y="944724"/>
            <a:chExt cx="2674376" cy="900100"/>
          </a:xfrm>
        </p:grpSpPr>
        <p:sp>
          <p:nvSpPr>
            <p:cNvPr id="9" name="橢圓 8"/>
            <p:cNvSpPr/>
            <p:nvPr/>
          </p:nvSpPr>
          <p:spPr>
            <a:xfrm>
              <a:off x="4499991" y="944724"/>
              <a:ext cx="946185" cy="5589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2" name="直線單箭頭接點 11"/>
            <p:cNvCxnSpPr>
              <a:stCxn id="9" idx="4"/>
            </p:cNvCxnSpPr>
            <p:nvPr/>
          </p:nvCxnSpPr>
          <p:spPr>
            <a:xfrm flipH="1">
              <a:off x="2771800" y="1503696"/>
              <a:ext cx="2201284" cy="3411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群組 4"/>
          <p:cNvGrpSpPr/>
          <p:nvPr/>
        </p:nvGrpSpPr>
        <p:grpSpPr>
          <a:xfrm>
            <a:off x="5426015" y="908720"/>
            <a:ext cx="946185" cy="1656184"/>
            <a:chOff x="5426015" y="908720"/>
            <a:chExt cx="946185" cy="1656184"/>
          </a:xfrm>
        </p:grpSpPr>
        <p:sp>
          <p:nvSpPr>
            <p:cNvPr id="10" name="橢圓 9"/>
            <p:cNvSpPr/>
            <p:nvPr/>
          </p:nvSpPr>
          <p:spPr>
            <a:xfrm>
              <a:off x="5426015" y="908720"/>
              <a:ext cx="946185" cy="61206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4" name="直線單箭頭接點 13"/>
            <p:cNvCxnSpPr>
              <a:stCxn id="10" idx="4"/>
            </p:cNvCxnSpPr>
            <p:nvPr/>
          </p:nvCxnSpPr>
          <p:spPr>
            <a:xfrm>
              <a:off x="5899108" y="1520788"/>
              <a:ext cx="257068" cy="10441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字方塊 18"/>
          <p:cNvSpPr txBox="1"/>
          <p:nvPr/>
        </p:nvSpPr>
        <p:spPr>
          <a:xfrm>
            <a:off x="1264673" y="4609092"/>
            <a:ext cx="317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: query</a:t>
            </a:r>
          </a:p>
          <a:p>
            <a:r>
              <a:rPr lang="en-US" altLang="zh-TW" dirty="0"/>
              <a:t>d</a:t>
            </a:r>
            <a:r>
              <a:rPr lang="en-US" altLang="zh-TW" dirty="0" smtClean="0"/>
              <a:t>: key n-grams</a:t>
            </a:r>
          </a:p>
          <a:p>
            <a:r>
              <a:rPr lang="en-US" altLang="zh-TW" dirty="0" smtClean="0"/>
              <a:t>t: type of n-grams </a:t>
            </a:r>
          </a:p>
          <a:p>
            <a:r>
              <a:rPr lang="en-US" altLang="zh-TW" dirty="0"/>
              <a:t>x</a:t>
            </a:r>
            <a:r>
              <a:rPr lang="en-US" altLang="zh-TW" dirty="0" smtClean="0"/>
              <a:t>: value of n-gram</a:t>
            </a:r>
          </a:p>
          <a:p>
            <a:r>
              <a:rPr lang="en-US" altLang="zh-TW" dirty="0" smtClean="0"/>
              <a:t>k</a:t>
            </a:r>
            <a:r>
              <a:rPr lang="en-US" altLang="zh-TW" sz="1200" dirty="0" smtClean="0"/>
              <a:t>1</a:t>
            </a:r>
            <a:r>
              <a:rPr lang="en-US" altLang="zh-TW" dirty="0" smtClean="0"/>
              <a:t>,k</a:t>
            </a:r>
            <a:r>
              <a:rPr lang="en-US" altLang="zh-TW" sz="1400" dirty="0" smtClean="0"/>
              <a:t>3</a:t>
            </a:r>
            <a:r>
              <a:rPr lang="en-US" altLang="zh-TW" dirty="0" smtClean="0"/>
              <a:t>,b: parameter</a:t>
            </a:r>
          </a:p>
          <a:p>
            <a:r>
              <a:rPr lang="en-US" altLang="zh-TW" dirty="0" err="1" smtClean="0"/>
              <a:t>avgf</a:t>
            </a:r>
            <a:r>
              <a:rPr lang="en-US" altLang="zh-TW" sz="1200" dirty="0" err="1" smtClean="0"/>
              <a:t>t</a:t>
            </a:r>
            <a:r>
              <a:rPr lang="en-US" altLang="zh-TW" dirty="0" smtClean="0"/>
              <a:t>: average number of type t 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95623"/>
            <a:ext cx="2724530" cy="552527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54" y="2564904"/>
            <a:ext cx="4477375" cy="66684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4" y="3905204"/>
            <a:ext cx="7602011" cy="666843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7092280" y="1257486"/>
            <a:ext cx="780248" cy="1640839"/>
            <a:chOff x="7092280" y="1257486"/>
            <a:chExt cx="780248" cy="1640839"/>
          </a:xfrm>
        </p:grpSpPr>
        <p:sp>
          <p:nvSpPr>
            <p:cNvPr id="24" name="橢圓 23"/>
            <p:cNvSpPr/>
            <p:nvPr/>
          </p:nvSpPr>
          <p:spPr>
            <a:xfrm>
              <a:off x="7092280" y="2397928"/>
              <a:ext cx="780248" cy="50039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7" name="直線單箭頭接點 26"/>
            <p:cNvCxnSpPr>
              <a:endCxn id="24" idx="0"/>
            </p:cNvCxnSpPr>
            <p:nvPr/>
          </p:nvCxnSpPr>
          <p:spPr>
            <a:xfrm flipH="1">
              <a:off x="7482404" y="1257486"/>
              <a:ext cx="257948" cy="1140442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群組 5"/>
          <p:cNvGrpSpPr/>
          <p:nvPr/>
        </p:nvGrpSpPr>
        <p:grpSpPr>
          <a:xfrm>
            <a:off x="3155834" y="1257486"/>
            <a:ext cx="4584518" cy="1035558"/>
            <a:chOff x="3155834" y="1257486"/>
            <a:chExt cx="4584518" cy="1035558"/>
          </a:xfrm>
        </p:grpSpPr>
        <p:sp>
          <p:nvSpPr>
            <p:cNvPr id="25" name="橢圓 24"/>
            <p:cNvSpPr/>
            <p:nvPr/>
          </p:nvSpPr>
          <p:spPr>
            <a:xfrm>
              <a:off x="3155834" y="1792647"/>
              <a:ext cx="780248" cy="50039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1" name="直線單箭頭接點 30"/>
            <p:cNvCxnSpPr>
              <a:endCxn id="25" idx="6"/>
            </p:cNvCxnSpPr>
            <p:nvPr/>
          </p:nvCxnSpPr>
          <p:spPr>
            <a:xfrm flipH="1">
              <a:off x="3936082" y="1257486"/>
              <a:ext cx="3804270" cy="785360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字方塊 35"/>
          <p:cNvSpPr txBox="1"/>
          <p:nvPr/>
        </p:nvSpPr>
        <p:spPr>
          <a:xfrm>
            <a:off x="7668342" y="879103"/>
            <a:ext cx="86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err="1" smtClean="0"/>
              <a:t>TF</a:t>
            </a:r>
            <a:r>
              <a:rPr lang="en-US" altLang="zh-TW" b="1" dirty="0" err="1" smtClean="0"/>
              <a:t>t</a:t>
            </a:r>
            <a:r>
              <a:rPr lang="en-US" altLang="zh-TW" sz="2400" b="1" dirty="0" smtClean="0"/>
              <a:t>(x)</a:t>
            </a:r>
            <a:endParaRPr lang="zh-TW" altLang="en-US" sz="24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14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8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27584" y="332656"/>
            <a:ext cx="295232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PageRank</a:t>
            </a:r>
            <a:endParaRPr lang="zh-TW" altLang="en-US" sz="5000" b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09838" y="2708920"/>
            <a:ext cx="46303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d: damping </a:t>
            </a:r>
            <a:r>
              <a:rPr lang="en-US" altLang="zh-TW" dirty="0"/>
              <a:t>factor </a:t>
            </a:r>
            <a:r>
              <a:rPr lang="en-US" altLang="zh-TW" dirty="0" smtClean="0"/>
              <a:t>(0,1)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PR(</a:t>
            </a:r>
            <a:r>
              <a:rPr lang="en-US" altLang="zh-TW" dirty="0" err="1" smtClean="0"/>
              <a:t>pj;t</a:t>
            </a:r>
            <a:r>
              <a:rPr lang="en-US" altLang="zh-TW" dirty="0" smtClean="0"/>
              <a:t>): the </a:t>
            </a:r>
            <a:r>
              <a:rPr lang="en-US" altLang="zh-TW" dirty="0" err="1" smtClean="0"/>
              <a:t>pagerank</a:t>
            </a:r>
            <a:r>
              <a:rPr lang="zh-TW" altLang="en-US" dirty="0"/>
              <a:t> </a:t>
            </a:r>
            <a:r>
              <a:rPr lang="en-US" altLang="zh-TW" dirty="0" smtClean="0"/>
              <a:t>of </a:t>
            </a:r>
            <a:r>
              <a:rPr lang="en-US" altLang="zh-TW" dirty="0" err="1" smtClean="0"/>
              <a:t>Web</a:t>
            </a:r>
            <a:r>
              <a:rPr lang="en-US" altLang="zh-TW" sz="1200" dirty="0" err="1" smtClean="0"/>
              <a:t>j</a:t>
            </a:r>
            <a:r>
              <a:rPr lang="en-US" altLang="zh-TW" sz="1200" dirty="0" smtClean="0"/>
              <a:t> </a:t>
            </a:r>
            <a:r>
              <a:rPr lang="en-US" altLang="zh-TW" dirty="0" smtClean="0"/>
              <a:t>while iteration t</a:t>
            </a:r>
            <a:r>
              <a:rPr lang="en-US" altLang="zh-TW" sz="1200" dirty="0" smtClean="0"/>
              <a:t> </a:t>
            </a:r>
            <a:endParaRPr lang="en-US" altLang="zh-TW" sz="4000" dirty="0"/>
          </a:p>
          <a:p>
            <a:endParaRPr lang="en-US" altLang="zh-TW" dirty="0" smtClean="0"/>
          </a:p>
          <a:p>
            <a:r>
              <a:rPr lang="en-US" altLang="zh-TW" dirty="0"/>
              <a:t>L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pj</a:t>
            </a:r>
            <a:r>
              <a:rPr lang="en-US" altLang="zh-TW" dirty="0" smtClean="0"/>
              <a:t>): the number of </a:t>
            </a:r>
            <a:r>
              <a:rPr lang="en-US" altLang="zh-TW" dirty="0" err="1" smtClean="0"/>
              <a:t>Web</a:t>
            </a:r>
            <a:r>
              <a:rPr lang="en-US" altLang="zh-TW" sz="1200" dirty="0" err="1" smtClean="0"/>
              <a:t>j</a:t>
            </a:r>
            <a:r>
              <a:rPr lang="en-US" altLang="zh-TW" dirty="0" err="1" smtClean="0"/>
              <a:t>’s</a:t>
            </a:r>
            <a:r>
              <a:rPr lang="en-US" altLang="zh-TW" dirty="0" smtClean="0"/>
              <a:t> out-link</a:t>
            </a:r>
            <a:r>
              <a:rPr lang="en-US" altLang="zh-TW" sz="1200" dirty="0" smtClean="0"/>
              <a:t> </a:t>
            </a:r>
          </a:p>
          <a:p>
            <a:endParaRPr lang="en-US" altLang="zh-TW" dirty="0"/>
          </a:p>
          <a:p>
            <a:r>
              <a:rPr lang="en-US" altLang="zh-TW" dirty="0" smtClean="0"/>
              <a:t>M(pi): the in-link of </a:t>
            </a:r>
            <a:r>
              <a:rPr lang="en-US" altLang="zh-TW" dirty="0" err="1" smtClean="0"/>
              <a:t>Webi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N:</a:t>
            </a:r>
            <a:r>
              <a:rPr lang="zh-TW" altLang="en-US" dirty="0" smtClean="0"/>
              <a:t> </a:t>
            </a:r>
            <a:r>
              <a:rPr lang="en-US" altLang="zh-TW" dirty="0" smtClean="0"/>
              <a:t>number of Web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7" name="圖片 10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8" y="1412775"/>
            <a:ext cx="5822099" cy="91265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15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571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27584" y="332656"/>
            <a:ext cx="295232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PageRank</a:t>
            </a:r>
            <a:endParaRPr lang="zh-TW" altLang="en-US" sz="5000" b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2128"/>
            <a:ext cx="4932064" cy="7731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49542" y="1008231"/>
            <a:ext cx="61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e.g.</a:t>
            </a:r>
            <a:endParaRPr lang="zh-TW" altLang="en-US" sz="2000" dirty="0"/>
          </a:p>
        </p:txBody>
      </p:sp>
      <p:sp>
        <p:nvSpPr>
          <p:cNvPr id="7" name="圓角矩形 6"/>
          <p:cNvSpPr/>
          <p:nvPr/>
        </p:nvSpPr>
        <p:spPr>
          <a:xfrm>
            <a:off x="2866576" y="3023975"/>
            <a:ext cx="378987" cy="4092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728448" y="2063840"/>
            <a:ext cx="360040" cy="418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G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152562" y="1047779"/>
            <a:ext cx="421965" cy="441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C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683834" y="1826232"/>
            <a:ext cx="361930" cy="4752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B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235783" y="1629316"/>
            <a:ext cx="351773" cy="4345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D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877832" y="2405507"/>
            <a:ext cx="339908" cy="422339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A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390699" y="3212520"/>
            <a:ext cx="383952" cy="43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H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788791" y="2405507"/>
            <a:ext cx="396045" cy="411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F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15" name="直線單箭頭接點 14"/>
          <p:cNvCxnSpPr>
            <a:stCxn id="12" idx="0"/>
            <a:endCxn id="9" idx="2"/>
          </p:cNvCxnSpPr>
          <p:nvPr/>
        </p:nvCxnSpPr>
        <p:spPr>
          <a:xfrm flipV="1">
            <a:off x="2047786" y="1489740"/>
            <a:ext cx="315759" cy="915767"/>
          </a:xfrm>
          <a:prstGeom prst="straightConnector1">
            <a:avLst/>
          </a:prstGeom>
          <a:ln w="28575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2" idx="2"/>
            <a:endCxn id="7" idx="1"/>
          </p:cNvCxnSpPr>
          <p:nvPr/>
        </p:nvCxnSpPr>
        <p:spPr>
          <a:xfrm>
            <a:off x="2047786" y="2827846"/>
            <a:ext cx="818790" cy="400746"/>
          </a:xfrm>
          <a:prstGeom prst="straightConnector1">
            <a:avLst/>
          </a:prstGeom>
          <a:ln w="28575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12" idx="1"/>
            <a:endCxn id="14" idx="3"/>
          </p:cNvCxnSpPr>
          <p:nvPr/>
        </p:nvCxnSpPr>
        <p:spPr>
          <a:xfrm flipH="1" flipV="1">
            <a:off x="1184836" y="2611425"/>
            <a:ext cx="692996" cy="5252"/>
          </a:xfrm>
          <a:prstGeom prst="straightConnector1">
            <a:avLst/>
          </a:prstGeom>
          <a:ln w="28575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7" idx="1"/>
            <a:endCxn id="13" idx="3"/>
          </p:cNvCxnSpPr>
          <p:nvPr/>
        </p:nvCxnSpPr>
        <p:spPr>
          <a:xfrm flipH="1">
            <a:off x="1774651" y="3228592"/>
            <a:ext cx="1091925" cy="201059"/>
          </a:xfrm>
          <a:prstGeom prst="straightConnector1">
            <a:avLst/>
          </a:prstGeom>
          <a:ln w="28575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13" idx="0"/>
            <a:endCxn id="12" idx="2"/>
          </p:cNvCxnSpPr>
          <p:nvPr/>
        </p:nvCxnSpPr>
        <p:spPr>
          <a:xfrm flipV="1">
            <a:off x="1582675" y="2827846"/>
            <a:ext cx="465111" cy="384674"/>
          </a:xfrm>
          <a:prstGeom prst="straightConnector1">
            <a:avLst/>
          </a:prstGeom>
          <a:ln w="28575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1" idx="2"/>
            <a:endCxn id="12" idx="1"/>
          </p:cNvCxnSpPr>
          <p:nvPr/>
        </p:nvCxnSpPr>
        <p:spPr>
          <a:xfrm>
            <a:off x="1411670" y="2063840"/>
            <a:ext cx="466162" cy="552837"/>
          </a:xfrm>
          <a:prstGeom prst="straightConnector1">
            <a:avLst/>
          </a:prstGeom>
          <a:ln w="28575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4" idx="3"/>
            <a:endCxn id="13" idx="1"/>
          </p:cNvCxnSpPr>
          <p:nvPr/>
        </p:nvCxnSpPr>
        <p:spPr>
          <a:xfrm>
            <a:off x="1184836" y="2611425"/>
            <a:ext cx="205863" cy="818226"/>
          </a:xfrm>
          <a:prstGeom prst="straightConnector1">
            <a:avLst/>
          </a:prstGeom>
          <a:ln w="28575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8" idx="1"/>
            <a:endCxn id="12" idx="3"/>
          </p:cNvCxnSpPr>
          <p:nvPr/>
        </p:nvCxnSpPr>
        <p:spPr>
          <a:xfrm flipH="1">
            <a:off x="2217740" y="2273094"/>
            <a:ext cx="1510708" cy="343583"/>
          </a:xfrm>
          <a:prstGeom prst="straightConnector1">
            <a:avLst/>
          </a:prstGeom>
          <a:ln w="28575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0" idx="1"/>
            <a:endCxn id="12" idx="3"/>
          </p:cNvCxnSpPr>
          <p:nvPr/>
        </p:nvCxnSpPr>
        <p:spPr>
          <a:xfrm flipH="1">
            <a:off x="2217740" y="2063840"/>
            <a:ext cx="466094" cy="552837"/>
          </a:xfrm>
          <a:prstGeom prst="straightConnector1">
            <a:avLst/>
          </a:prstGeom>
          <a:ln w="28575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9" idx="3"/>
            <a:endCxn id="8" idx="1"/>
          </p:cNvCxnSpPr>
          <p:nvPr/>
        </p:nvCxnSpPr>
        <p:spPr>
          <a:xfrm>
            <a:off x="2574527" y="1268760"/>
            <a:ext cx="1153921" cy="1004334"/>
          </a:xfrm>
          <a:prstGeom prst="straightConnector1">
            <a:avLst/>
          </a:prstGeom>
          <a:ln w="28575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731331" y="1052736"/>
            <a:ext cx="166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Suppose d=0.6</a:t>
            </a:r>
            <a:endParaRPr lang="zh-TW" altLang="en-US" dirty="0"/>
          </a:p>
        </p:txBody>
      </p:sp>
      <p:sp>
        <p:nvSpPr>
          <p:cNvPr id="26" name="左中括弧 25"/>
          <p:cNvSpPr/>
          <p:nvPr/>
        </p:nvSpPr>
        <p:spPr>
          <a:xfrm>
            <a:off x="5364088" y="1623997"/>
            <a:ext cx="216024" cy="255640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右中括弧 26"/>
          <p:cNvSpPr/>
          <p:nvPr/>
        </p:nvSpPr>
        <p:spPr>
          <a:xfrm>
            <a:off x="8748464" y="1605831"/>
            <a:ext cx="144016" cy="255640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4976692" y="1550511"/>
            <a:ext cx="513410" cy="2772427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en-US" altLang="zh-TW" b="1" dirty="0" smtClean="0"/>
              <a:t>ABCDEFGH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472100" y="1268760"/>
            <a:ext cx="359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B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C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D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E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F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G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H</a:t>
            </a:r>
            <a:r>
              <a:rPr lang="zh-TW" altLang="en-US" dirty="0" smtClean="0"/>
              <a:t>   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436096" y="1638092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0    1/1    0     1/1    0      0    1/1  1/1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436096" y="1940455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0      0       0      0      0      0      0      0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436096" y="2226893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1/3   0       0      0      0      0      0      0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472100" y="2874965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1/3   0       0      0      0      0      0      0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472584" y="3214723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1/3   0       0      0      0      0      0      0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454098" y="3501008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      0     1/1    0      0      0      0      0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436096" y="3820361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r>
              <a:rPr lang="en-US" altLang="zh-TW" dirty="0" smtClean="0"/>
              <a:t>0      0       0      0    1/1   1/1    0      0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436096" y="2524217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0      0       0      0      0      0      0      0</a:t>
            </a:r>
            <a:endParaRPr lang="zh-TW" altLang="en-US" dirty="0"/>
          </a:p>
        </p:txBody>
      </p:sp>
      <p:sp>
        <p:nvSpPr>
          <p:cNvPr id="41" name="向右箭號 40"/>
          <p:cNvSpPr/>
          <p:nvPr/>
        </p:nvSpPr>
        <p:spPr>
          <a:xfrm>
            <a:off x="387334" y="4221088"/>
            <a:ext cx="28803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107504" y="5305387"/>
                <a:ext cx="76225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1−0.6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05387"/>
                <a:ext cx="762259" cy="6171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字方塊 42"/>
          <p:cNvSpPr txBox="1"/>
          <p:nvPr/>
        </p:nvSpPr>
        <p:spPr>
          <a:xfrm>
            <a:off x="781055" y="5384917"/>
            <a:ext cx="318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+</a:t>
            </a:r>
            <a:endParaRPr lang="zh-TW" altLang="en-US" sz="28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948964" y="5427401"/>
            <a:ext cx="59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0.6</a:t>
            </a:r>
            <a:endParaRPr lang="zh-TW" altLang="en-US" sz="2000" dirty="0"/>
          </a:p>
        </p:txBody>
      </p:sp>
      <p:sp>
        <p:nvSpPr>
          <p:cNvPr id="56" name="左中括弧 55"/>
          <p:cNvSpPr/>
          <p:nvPr/>
        </p:nvSpPr>
        <p:spPr>
          <a:xfrm>
            <a:off x="1647028" y="4106715"/>
            <a:ext cx="216024" cy="255640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右中括弧 56"/>
          <p:cNvSpPr/>
          <p:nvPr/>
        </p:nvSpPr>
        <p:spPr>
          <a:xfrm>
            <a:off x="5031404" y="4088549"/>
            <a:ext cx="144016" cy="255640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1259632" y="4112957"/>
            <a:ext cx="513410" cy="2772427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en-US" altLang="zh-TW" b="1" dirty="0" smtClean="0"/>
              <a:t>ABCDEFGH</a:t>
            </a:r>
            <a:endParaRPr lang="zh-TW" altLang="en-US" b="1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1755040" y="3851756"/>
            <a:ext cx="359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B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C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D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E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F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G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H</a:t>
            </a:r>
            <a:r>
              <a:rPr lang="zh-TW" altLang="en-US" dirty="0" smtClean="0"/>
              <a:t>   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1719036" y="4120810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0    1/1    0     1/1    0      0    1/1  1/1</a:t>
            </a:r>
            <a:endParaRPr lang="zh-TW" altLang="en-US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1719036" y="4423173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0      0       0      0      0      0      0      0</a:t>
            </a:r>
            <a:endParaRPr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1719036" y="4787860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1/3   0       0      0      0      0      0      0</a:t>
            </a:r>
            <a:endParaRPr lang="zh-TW" altLang="en-US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1763688" y="6021288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      0     1/1    0      0      0      0      0</a:t>
            </a:r>
            <a:endParaRPr lang="zh-TW" altLang="en-US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1719036" y="6303079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r>
              <a:rPr lang="en-US" altLang="zh-TW" dirty="0" smtClean="0"/>
              <a:t>0      0       0      0    1/1   1/1    0      0</a:t>
            </a:r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1719036" y="5075892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0      0       0      0      0      0      0      0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1727684" y="5373216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1/3   0       0      0      0      0      0      0</a:t>
            </a:r>
            <a:endParaRPr lang="zh-TW" altLang="en-US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1728168" y="5712974"/>
            <a:ext cx="363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1/3   0       0      0      0      0      0      0</a:t>
            </a:r>
            <a:endParaRPr lang="zh-TW" altLang="en-US" dirty="0"/>
          </a:p>
        </p:txBody>
      </p:sp>
      <p:sp>
        <p:nvSpPr>
          <p:cNvPr id="71" name="左中括弧 70"/>
          <p:cNvSpPr/>
          <p:nvPr/>
        </p:nvSpPr>
        <p:spPr>
          <a:xfrm>
            <a:off x="5292428" y="4088549"/>
            <a:ext cx="107180" cy="256373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右中括弧 71"/>
          <p:cNvSpPr/>
          <p:nvPr/>
        </p:nvSpPr>
        <p:spPr>
          <a:xfrm>
            <a:off x="5755960" y="4086175"/>
            <a:ext cx="144016" cy="256394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/>
          <p:cNvSpPr txBox="1"/>
          <p:nvPr/>
        </p:nvSpPr>
        <p:spPr>
          <a:xfrm>
            <a:off x="5354734" y="4045757"/>
            <a:ext cx="513410" cy="26263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altLang="zh-TW" dirty="0" smtClean="0"/>
              <a:t>1/8</a:t>
            </a:r>
          </a:p>
          <a:p>
            <a:pPr>
              <a:spcAft>
                <a:spcPts val="200"/>
              </a:spcAft>
            </a:pPr>
            <a:r>
              <a:rPr lang="en-US" altLang="zh-TW" dirty="0" smtClean="0"/>
              <a:t>1/8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en-US" altLang="zh-TW" dirty="0" smtClean="0"/>
              <a:t>1/8</a:t>
            </a:r>
          </a:p>
          <a:p>
            <a:pPr>
              <a:spcAft>
                <a:spcPts val="200"/>
              </a:spcAft>
            </a:pPr>
            <a:r>
              <a:rPr lang="en-US" altLang="zh-TW" dirty="0" smtClean="0"/>
              <a:t>1/8</a:t>
            </a:r>
          </a:p>
          <a:p>
            <a:pPr>
              <a:spcAft>
                <a:spcPts val="200"/>
              </a:spcAft>
            </a:pPr>
            <a:r>
              <a:rPr lang="en-US" altLang="zh-TW" dirty="0" smtClean="0"/>
              <a:t>1/8</a:t>
            </a:r>
          </a:p>
          <a:p>
            <a:pPr>
              <a:spcAft>
                <a:spcPts val="200"/>
              </a:spcAft>
            </a:pPr>
            <a:r>
              <a:rPr lang="en-US" altLang="zh-TW" dirty="0" smtClean="0"/>
              <a:t>1/8</a:t>
            </a:r>
          </a:p>
          <a:p>
            <a:pPr>
              <a:spcAft>
                <a:spcPts val="200"/>
              </a:spcAft>
            </a:pPr>
            <a:r>
              <a:rPr lang="en-US" altLang="zh-TW" dirty="0" smtClean="0"/>
              <a:t>1/8</a:t>
            </a:r>
          </a:p>
          <a:p>
            <a:pPr>
              <a:spcAft>
                <a:spcPts val="200"/>
              </a:spcAft>
            </a:pPr>
            <a:r>
              <a:rPr lang="en-US" altLang="zh-TW" dirty="0" smtClean="0"/>
              <a:t>1/8</a:t>
            </a:r>
          </a:p>
        </p:txBody>
      </p:sp>
      <p:cxnSp>
        <p:nvCxnSpPr>
          <p:cNvPr id="76" name="弧形接點 75"/>
          <p:cNvCxnSpPr/>
          <p:nvPr/>
        </p:nvCxnSpPr>
        <p:spPr>
          <a:xfrm flipV="1">
            <a:off x="6133698" y="4878271"/>
            <a:ext cx="576064" cy="38228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6701777" y="467968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First iteration</a:t>
            </a:r>
            <a:endParaRPr lang="zh-TW" altLang="en-US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6138416" y="62756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iterate until converge</a:t>
            </a:r>
            <a:endParaRPr lang="zh-TW" altLang="en-US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4190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19746" cy="1475656"/>
          </a:xfrm>
        </p:spPr>
        <p:txBody>
          <a:bodyPr/>
          <a:lstStyle/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Ranking Model Learning and Prediction</a:t>
            </a:r>
            <a:endParaRPr lang="zh-TW" altLang="en-US" sz="5000" b="0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00808"/>
            <a:ext cx="8064896" cy="100811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use </a:t>
            </a:r>
            <a:r>
              <a:rPr lang="en-US" altLang="zh-TW" dirty="0" err="1" smtClean="0"/>
              <a:t>RankSVM</a:t>
            </a:r>
            <a:r>
              <a:rPr lang="en-US" altLang="zh-TW" dirty="0" smtClean="0"/>
              <a:t> again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17</a:t>
            </a:fld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159756727"/>
              </p:ext>
            </p:extLst>
          </p:nvPr>
        </p:nvGraphicFramePr>
        <p:xfrm>
          <a:off x="107504" y="980728"/>
          <a:ext cx="90364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92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043608" y="260648"/>
            <a:ext cx="7467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800" dirty="0" smtClean="0"/>
              <a:t>Outline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Pre-Processing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Training Data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N-Gram Feature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Key N-Gram Extraction     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Relevance Ranking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Relevance Ranking Features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Ranking Model Learning and Prediction </a:t>
            </a:r>
          </a:p>
          <a:p>
            <a:r>
              <a:rPr lang="en-US" altLang="zh-TW" sz="3200" dirty="0" smtClean="0">
                <a:solidFill>
                  <a:srgbClr val="000000"/>
                </a:solidFill>
              </a:rPr>
              <a:t>Experiment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Studies on 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Studies on Relevance Ranking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18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707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39000" cy="883568"/>
          </a:xfrm>
        </p:spPr>
        <p:txBody>
          <a:bodyPr/>
          <a:lstStyle/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Experiment</a:t>
            </a:r>
            <a:endParaRPr lang="zh-TW" altLang="en-US" sz="5000" b="0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340768"/>
            <a:ext cx="7467600" cy="532859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Dataset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Training of key n-gram extraction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</a:t>
            </a:r>
            <a:r>
              <a:rPr lang="en-US" altLang="zh-TW" sz="1800" dirty="0" smtClean="0"/>
              <a:t>one large search log dataset from a commercial search engine over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             course of one year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	</a:t>
            </a:r>
            <a:r>
              <a:rPr lang="en-US" altLang="zh-TW" sz="2400" dirty="0" err="1" smtClean="0"/>
              <a:t>click</a:t>
            </a:r>
            <a:r>
              <a:rPr lang="en-US" altLang="zh-TW" sz="1400" dirty="0" err="1" smtClean="0"/>
              <a:t>min</a:t>
            </a:r>
            <a:r>
              <a:rPr lang="en-US" altLang="zh-TW" sz="2400" dirty="0" smtClean="0"/>
              <a:t>=2    </a:t>
            </a:r>
            <a:r>
              <a:rPr lang="en-US" altLang="zh-TW" sz="2400" dirty="0" err="1" smtClean="0"/>
              <a:t>N</a:t>
            </a:r>
            <a:r>
              <a:rPr lang="en-US" altLang="zh-TW" sz="1600" dirty="0" err="1" smtClean="0"/>
              <a:t>train</a:t>
            </a:r>
            <a:r>
              <a:rPr lang="en-US" altLang="zh-TW" sz="2400" dirty="0" smtClean="0"/>
              <a:t>=2000	   </a:t>
            </a:r>
            <a:r>
              <a:rPr lang="en-US" altLang="zh-TW" sz="2400" dirty="0" err="1" smtClean="0"/>
              <a:t>query</a:t>
            </a:r>
            <a:r>
              <a:rPr lang="en-US" altLang="zh-TW" sz="1600" dirty="0" err="1" smtClean="0"/>
              <a:t>min</a:t>
            </a:r>
            <a:r>
              <a:rPr lang="en-US" altLang="zh-TW" sz="2400" dirty="0" smtClean="0"/>
              <a:t>=5</a:t>
            </a:r>
            <a:r>
              <a:rPr lang="en-US" altLang="zh-TW" sz="1800" dirty="0" smtClean="0"/>
              <a:t>	 (best setting)	</a:t>
            </a:r>
          </a:p>
          <a:p>
            <a:pPr marL="0" indent="0">
              <a:buNone/>
            </a:pPr>
            <a:r>
              <a:rPr lang="en-US" altLang="zh-TW" sz="1800" dirty="0"/>
              <a:t>	</a:t>
            </a: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 smtClean="0"/>
              <a:t>	    	</a:t>
            </a:r>
            <a:r>
              <a:rPr lang="en-US" altLang="zh-TW" dirty="0"/>
              <a:t>	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49080"/>
            <a:ext cx="4847369" cy="115212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16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60648"/>
            <a:ext cx="7467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800" dirty="0" smtClean="0"/>
              <a:t>Outline</a:t>
            </a:r>
          </a:p>
          <a:p>
            <a:r>
              <a:rPr lang="en-US" altLang="zh-TW" sz="3200" dirty="0" smtClean="0"/>
              <a:t>Introduction</a:t>
            </a:r>
          </a:p>
          <a:p>
            <a:r>
              <a:rPr lang="en-US" altLang="zh-TW" sz="3200" dirty="0" smtClean="0"/>
              <a:t>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/>
              <a:t>Pre-Processing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/>
              <a:t>Training Data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/>
              <a:t>N-Gram Feature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/>
              <a:t>Key N-Gram Extraction     </a:t>
            </a:r>
          </a:p>
          <a:p>
            <a:r>
              <a:rPr lang="en-US" altLang="zh-TW" sz="3200" dirty="0" smtClean="0"/>
              <a:t>Relevance Ranking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/>
              <a:t>Relevance Ranking Features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/>
              <a:t>Ranking Model Learning and Prediction </a:t>
            </a:r>
          </a:p>
          <a:p>
            <a:r>
              <a:rPr lang="en-US" altLang="zh-TW" sz="3200" dirty="0" smtClean="0"/>
              <a:t>Experiment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/>
              <a:t>Studies on 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/>
              <a:t>Studies on Relevance Ranking</a:t>
            </a:r>
          </a:p>
          <a:p>
            <a:r>
              <a:rPr lang="en-US" altLang="zh-TW" sz="3200" dirty="0" smtClean="0"/>
              <a:t>Conclusion</a:t>
            </a:r>
            <a:endParaRPr lang="zh-TW" altLang="en-US" sz="3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76456" y="5661248"/>
            <a:ext cx="391344" cy="496912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2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062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39000" cy="883568"/>
          </a:xfrm>
        </p:spPr>
        <p:txBody>
          <a:bodyPr/>
          <a:lstStyle/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Experiment</a:t>
            </a:r>
            <a:endParaRPr lang="zh-TW" altLang="en-US" sz="5000" b="0" dirty="0">
              <a:effectLst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187624" y="980728"/>
            <a:ext cx="7467600" cy="5877272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Dataset</a:t>
            </a:r>
            <a:r>
              <a:rPr lang="en-US" altLang="zh-TW" sz="1800" dirty="0"/>
              <a:t>	</a:t>
            </a:r>
            <a:r>
              <a:rPr lang="en-US" altLang="zh-TW" sz="1800" dirty="0" smtClean="0"/>
              <a:t>	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Relevance ranking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three large-scale relevance ranking  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K : number of top k n-grams selected      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n : number of words in n-grams     ex: </a:t>
            </a:r>
            <a:r>
              <a:rPr lang="en-US" altLang="zh-TW" dirty="0" err="1" smtClean="0"/>
              <a:t>unigram,bigram</a:t>
            </a:r>
            <a:r>
              <a:rPr lang="en-US" altLang="zh-TW" dirty="0" smtClean="0"/>
              <a:t>..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 smtClean="0"/>
              <a:t>Best setting:  K=20 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n=3</a:t>
            </a:r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78" y="2924944"/>
            <a:ext cx="6344505" cy="34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20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587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39000" cy="883568"/>
          </a:xfrm>
        </p:spPr>
        <p:txBody>
          <a:bodyPr/>
          <a:lstStyle/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Experiment</a:t>
            </a:r>
            <a:endParaRPr lang="zh-TW" altLang="en-US" sz="5000" b="0" dirty="0">
              <a:effectLst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899592" y="1124744"/>
            <a:ext cx="7467600" cy="1944216"/>
          </a:xfrm>
        </p:spPr>
        <p:txBody>
          <a:bodyPr/>
          <a:lstStyle/>
          <a:p>
            <a:r>
              <a:rPr lang="en-US" altLang="zh-TW" dirty="0" smtClean="0"/>
              <a:t>Evaluation measure : MAP and NDCG</a:t>
            </a:r>
          </a:p>
          <a:p>
            <a:r>
              <a:rPr lang="en-US" altLang="zh-TW" dirty="0" err="1" smtClean="0"/>
              <a:t>NDCG@n</a:t>
            </a:r>
            <a:r>
              <a:rPr lang="en-US" altLang="zh-TW" dirty="0" smtClean="0"/>
              <a:t> : only compare top n 	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21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4087107" cy="73628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81054"/>
              </p:ext>
            </p:extLst>
          </p:nvPr>
        </p:nvGraphicFramePr>
        <p:xfrm>
          <a:off x="395536" y="2941144"/>
          <a:ext cx="4232065" cy="83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413"/>
                <a:gridCol w="846413"/>
                <a:gridCol w="846413"/>
                <a:gridCol w="846413"/>
                <a:gridCol w="846413"/>
              </a:tblGrid>
              <a:tr h="41657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Web1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Web2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Web3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Web4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Web5</a:t>
                      </a:r>
                      <a:endParaRPr lang="zh-TW" altLang="en-US" dirty="0"/>
                    </a:p>
                  </a:txBody>
                  <a:tcPr/>
                </a:tc>
              </a:tr>
              <a:tr h="41657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059785"/>
                  </p:ext>
                </p:extLst>
              </p:nvPr>
            </p:nvGraphicFramePr>
            <p:xfrm>
              <a:off x="395537" y="3789040"/>
              <a:ext cx="3960440" cy="2880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55"/>
                    <a:gridCol w="864096"/>
                    <a:gridCol w="1224136"/>
                    <a:gridCol w="1368153"/>
                  </a:tblGrid>
                  <a:tr h="757091">
                    <a:tc>
                      <a:txBody>
                        <a:bodyPr/>
                        <a:lstStyle/>
                        <a:p>
                          <a:r>
                            <a:rPr lang="en-US" altLang="zh-TW" dirty="0" err="1" smtClean="0"/>
                            <a:t>i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Rel</a:t>
                          </a:r>
                          <a:r>
                            <a:rPr lang="en-US" altLang="zh-TW" sz="1200" dirty="0" err="1" smtClean="0"/>
                            <a:t>i</a:t>
                          </a:r>
                          <a:endParaRPr lang="zh-TW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Log(i+1)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800" b="1" i="1" smtClean="0">
                                        <a:latin typeface="Cambria Math"/>
                                      </a:rPr>
                                      <m:t>𝒓𝒆𝒍𝒊</m:t>
                                    </m:r>
                                  </m:num>
                                  <m:den>
                                    <m:r>
                                      <a:rPr lang="en-US" altLang="zh-TW" sz="1800" b="1" i="1" smtClean="0">
                                        <a:latin typeface="Cambria Math"/>
                                      </a:rPr>
                                      <m:t>𝒍𝒐𝒈</m:t>
                                    </m:r>
                                    <m:r>
                                      <a:rPr lang="en-US" altLang="zh-TW" sz="18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TW" sz="18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altLang="zh-TW" sz="18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zh-TW" sz="18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altLang="zh-TW" sz="18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4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4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1.58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1.266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4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1.5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4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2.32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4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2.59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0.386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059785"/>
                  </p:ext>
                </p:extLst>
              </p:nvPr>
            </p:nvGraphicFramePr>
            <p:xfrm>
              <a:off x="395537" y="3789040"/>
              <a:ext cx="3960440" cy="2880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55"/>
                    <a:gridCol w="864096"/>
                    <a:gridCol w="1224136"/>
                    <a:gridCol w="1368153"/>
                  </a:tblGrid>
                  <a:tr h="757091">
                    <a:tc>
                      <a:txBody>
                        <a:bodyPr/>
                        <a:lstStyle/>
                        <a:p>
                          <a:r>
                            <a:rPr lang="en-US" altLang="zh-TW" dirty="0" err="1" smtClean="0"/>
                            <a:t>i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Rel</a:t>
                          </a:r>
                          <a:r>
                            <a:rPr lang="en-US" altLang="zh-TW" sz="1200" dirty="0" err="1" smtClean="0"/>
                            <a:t>i</a:t>
                          </a:r>
                          <a:endParaRPr lang="zh-TW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Log(i+1)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9333" t="-4032" b="-285484"/>
                          </a:stretch>
                        </a:blipFill>
                      </a:tcPr>
                    </a:tc>
                  </a:tr>
                  <a:tr h="4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4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1.58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1.266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4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1.5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4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2.32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4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2.59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0.386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向右箭號 7"/>
          <p:cNvSpPr/>
          <p:nvPr/>
        </p:nvSpPr>
        <p:spPr>
          <a:xfrm>
            <a:off x="4447583" y="5085184"/>
            <a:ext cx="360040" cy="656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719609" y="2985986"/>
            <a:ext cx="9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IDCG :</a:t>
            </a:r>
            <a:endParaRPr lang="zh-TW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60427"/>
              </p:ext>
            </p:extLst>
          </p:nvPr>
        </p:nvGraphicFramePr>
        <p:xfrm>
          <a:off x="4816769" y="3355318"/>
          <a:ext cx="4248470" cy="77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"/>
                <a:gridCol w="849694"/>
                <a:gridCol w="849694"/>
                <a:gridCol w="849694"/>
                <a:gridCol w="849694"/>
              </a:tblGrid>
              <a:tr h="38940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Web1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Web2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Web3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Web4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Web5</a:t>
                      </a:r>
                      <a:endParaRPr lang="zh-TW" altLang="en-US" dirty="0"/>
                    </a:p>
                  </a:txBody>
                  <a:tcPr/>
                </a:tc>
              </a:tr>
              <a:tr h="38940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395536" y="2560506"/>
            <a:ext cx="9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DCG 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004048" y="4869160"/>
                <a:ext cx="3816424" cy="142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NDCG@5 </a:t>
                </a:r>
                <a:r>
                  <a:rPr lang="en-US" altLang="zh-TW" sz="2400" dirty="0" smtClean="0"/>
                  <a:t>=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3+1.266+1.5+0+0.386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3+1.899+1+0.431+0</m:t>
                        </m:r>
                      </m:den>
                    </m:f>
                  </m:oMath>
                </a14:m>
                <a:endParaRPr lang="en-US" altLang="zh-TW" sz="2400" i="1" dirty="0" smtClean="0">
                  <a:latin typeface="Cambria Math"/>
                </a:endParaRPr>
              </a:p>
              <a:p>
                <a:r>
                  <a:rPr lang="en-US" altLang="zh-TW" b="0" dirty="0" smtClean="0"/>
                  <a:t>                  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	 </a:t>
                </a:r>
                <a:r>
                  <a:rPr lang="en-US" altLang="zh-TW" sz="2000" b="0" dirty="0" smtClean="0"/>
                  <a:t>=</a:t>
                </a:r>
                <a:r>
                  <a:rPr lang="en-US" altLang="zh-TW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6.152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6.33</m:t>
                        </m:r>
                      </m:den>
                    </m:f>
                  </m:oMath>
                </a14:m>
                <a:r>
                  <a:rPr lang="en-US" altLang="zh-TW" dirty="0" smtClean="0"/>
                  <a:t>  =  0.972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869160"/>
                <a:ext cx="3816424" cy="1429302"/>
              </a:xfrm>
              <a:prstGeom prst="rect">
                <a:avLst/>
              </a:prstGeom>
              <a:blipFill rotWithShape="1">
                <a:blip r:embed="rId4"/>
                <a:stretch>
                  <a:fillRect l="-1438" b="-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3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688632" cy="5910572"/>
          </a:xfrm>
        </p:spPr>
      </p:pic>
      <p:sp>
        <p:nvSpPr>
          <p:cNvPr id="7" name="文字方塊 6"/>
          <p:cNvSpPr txBox="1"/>
          <p:nvPr/>
        </p:nvSpPr>
        <p:spPr>
          <a:xfrm>
            <a:off x="1619672" y="609329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Relevance ranking performance can be </a:t>
            </a:r>
            <a:r>
              <a:rPr lang="en-US" altLang="zh-TW" dirty="0"/>
              <a:t>significantly enhanced by adding extracted key </a:t>
            </a:r>
            <a:r>
              <a:rPr lang="en-US" altLang="zh-TW" dirty="0" smtClean="0"/>
              <a:t>n-grams into </a:t>
            </a:r>
            <a:r>
              <a:rPr lang="en-US" altLang="zh-TW" dirty="0"/>
              <a:t>the ranking model</a:t>
            </a:r>
            <a:endParaRPr lang="zh-TW" altLang="en-US" dirty="0"/>
          </a:p>
        </p:txBody>
      </p:sp>
      <p:sp>
        <p:nvSpPr>
          <p:cNvPr id="2" name="橢圓 1"/>
          <p:cNvSpPr/>
          <p:nvPr/>
        </p:nvSpPr>
        <p:spPr>
          <a:xfrm>
            <a:off x="3165738" y="1556792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192379" y="3933056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611705" y="6182153"/>
            <a:ext cx="504056" cy="468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45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97" y="620688"/>
            <a:ext cx="6281607" cy="3384376"/>
          </a:xfrm>
        </p:spPr>
      </p:pic>
      <p:sp>
        <p:nvSpPr>
          <p:cNvPr id="3" name="橢圓 2"/>
          <p:cNvSpPr/>
          <p:nvPr/>
        </p:nvSpPr>
        <p:spPr>
          <a:xfrm>
            <a:off x="3059832" y="1268760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835696" y="3573016"/>
            <a:ext cx="100811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848563" y="1628963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75656" y="458112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our approach can be more </a:t>
            </a:r>
            <a:r>
              <a:rPr lang="en-US" altLang="zh-TW" dirty="0" smtClean="0"/>
              <a:t>effective </a:t>
            </a:r>
            <a:r>
              <a:rPr lang="en-US" altLang="zh-TW" dirty="0"/>
              <a:t>on tail queries than general</a:t>
            </a:r>
          </a:p>
          <a:p>
            <a:r>
              <a:rPr lang="en-US" altLang="zh-TW" dirty="0"/>
              <a:t>queries.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792378" y="4669985"/>
            <a:ext cx="504056" cy="468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23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687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043608" y="260648"/>
            <a:ext cx="7467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800" dirty="0" smtClean="0"/>
              <a:t>Outline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Pre-Processing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Training Data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N-Gram Feature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Key N-Gram Extraction     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Relevance Ranking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Relevance Ranking Features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Ranking Model Learning and Prediction </a:t>
            </a:r>
          </a:p>
          <a:p>
            <a:r>
              <a:rPr lang="en-US" altLang="zh-TW" sz="3200" dirty="0" smtClean="0">
                <a:solidFill>
                  <a:srgbClr val="000000"/>
                </a:solidFill>
              </a:rPr>
              <a:t>Experiment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</a:rPr>
              <a:t>Studies on 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Studies on Relevance Ranking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24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299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040560" cy="5184576"/>
          </a:xfrm>
        </p:spPr>
      </p:pic>
      <p:sp>
        <p:nvSpPr>
          <p:cNvPr id="2" name="文字方塊 1"/>
          <p:cNvSpPr txBox="1"/>
          <p:nvPr/>
        </p:nvSpPr>
        <p:spPr>
          <a:xfrm>
            <a:off x="1907704" y="562754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is hard to detect key n-grams </a:t>
            </a:r>
            <a:r>
              <a:rPr lang="en-US" altLang="zh-TW" dirty="0" smtClean="0"/>
              <a:t>in an </a:t>
            </a:r>
            <a:r>
              <a:rPr lang="en-US" altLang="zh-TW" dirty="0"/>
              <a:t>absolute manner, but easy to judge whether one n-gram is </a:t>
            </a:r>
            <a:r>
              <a:rPr lang="en-US" altLang="zh-TW" dirty="0" smtClean="0"/>
              <a:t>more important </a:t>
            </a:r>
            <a:r>
              <a:rPr lang="en-US" altLang="zh-TW" dirty="0"/>
              <a:t>than another.</a:t>
            </a:r>
            <a:endParaRPr lang="zh-TW" altLang="en-US" dirty="0"/>
          </a:p>
        </p:txBody>
      </p:sp>
      <p:sp>
        <p:nvSpPr>
          <p:cNvPr id="3" name="向右箭號 2"/>
          <p:cNvSpPr/>
          <p:nvPr/>
        </p:nvSpPr>
        <p:spPr>
          <a:xfrm>
            <a:off x="863733" y="5716406"/>
            <a:ext cx="504056" cy="468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25</a:t>
            </a:fld>
            <a:endParaRPr lang="zh-TW" altLang="en-US" sz="1800" dirty="0"/>
          </a:p>
        </p:txBody>
      </p:sp>
      <p:sp>
        <p:nvSpPr>
          <p:cNvPr id="6" name="橢圓 5"/>
          <p:cNvSpPr/>
          <p:nvPr/>
        </p:nvSpPr>
        <p:spPr>
          <a:xfrm>
            <a:off x="3192523" y="1340768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192524" y="3429000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71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11" y="188640"/>
            <a:ext cx="5059979" cy="5256584"/>
          </a:xfrm>
        </p:spPr>
      </p:pic>
      <p:sp>
        <p:nvSpPr>
          <p:cNvPr id="3" name="向右箭號 2"/>
          <p:cNvSpPr/>
          <p:nvPr/>
        </p:nvSpPr>
        <p:spPr>
          <a:xfrm>
            <a:off x="872081" y="5715499"/>
            <a:ext cx="504056" cy="468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619672" y="558924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the </a:t>
            </a:r>
            <a:r>
              <a:rPr lang="en-US" altLang="zh-TW" dirty="0" smtClean="0"/>
              <a:t>use of </a:t>
            </a:r>
            <a:r>
              <a:rPr lang="en-US" altLang="zh-TW" dirty="0"/>
              <a:t>search log data is adequate for the accurate extraction of key </a:t>
            </a:r>
            <a:r>
              <a:rPr lang="en-US" altLang="zh-TW" dirty="0" smtClean="0"/>
              <a:t>n-grams.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Cost is definitely less than human labeled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457200" cy="443715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26</a:t>
            </a:fld>
            <a:endParaRPr lang="zh-TW" altLang="en-US" sz="1800" dirty="0"/>
          </a:p>
        </p:txBody>
      </p:sp>
      <p:sp>
        <p:nvSpPr>
          <p:cNvPr id="6" name="橢圓 5"/>
          <p:cNvSpPr/>
          <p:nvPr/>
        </p:nvSpPr>
        <p:spPr>
          <a:xfrm>
            <a:off x="3156375" y="1412776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156176" y="2996952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156375" y="3429000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960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16632"/>
            <a:ext cx="5112568" cy="5322530"/>
          </a:xfrm>
        </p:spPr>
      </p:pic>
      <p:sp>
        <p:nvSpPr>
          <p:cNvPr id="2" name="文字方塊 1"/>
          <p:cNvSpPr txBox="1"/>
          <p:nvPr/>
        </p:nvSpPr>
        <p:spPr>
          <a:xfrm>
            <a:off x="1907704" y="5661247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performance may </a:t>
            </a:r>
            <a:r>
              <a:rPr lang="en-US" altLang="zh-TW" dirty="0" smtClean="0"/>
              <a:t>increase slightly </a:t>
            </a:r>
            <a:r>
              <a:rPr lang="en-US" altLang="zh-TW" dirty="0"/>
              <a:t>as more training data becomes available.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872081" y="5715499"/>
            <a:ext cx="504056" cy="468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457200" cy="443715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27</a:t>
            </a:fld>
            <a:endParaRPr lang="zh-TW" altLang="en-US" sz="1800" dirty="0"/>
          </a:p>
        </p:txBody>
      </p:sp>
      <p:sp>
        <p:nvSpPr>
          <p:cNvPr id="6" name="橢圓 5"/>
          <p:cNvSpPr/>
          <p:nvPr/>
        </p:nvSpPr>
        <p:spPr>
          <a:xfrm>
            <a:off x="3218220" y="1340768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504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043608" y="260648"/>
            <a:ext cx="7467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800" dirty="0" smtClean="0"/>
              <a:t>Outline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Pre-Processing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Training Data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N-Gram Feature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Key N-Gram Extraction     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Relevance Ranking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Relevance Ranking Features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Ranking Model Learning and Prediction </a:t>
            </a:r>
          </a:p>
          <a:p>
            <a:r>
              <a:rPr lang="en-US" altLang="zh-TW" sz="3200" dirty="0" smtClean="0">
                <a:solidFill>
                  <a:srgbClr val="000000"/>
                </a:solidFill>
              </a:rPr>
              <a:t>Experiment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Studies on 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</a:rPr>
              <a:t>Studies on Relevance Ranking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6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3"/>
            <a:ext cx="5198607" cy="5400600"/>
          </a:xfrm>
        </p:spPr>
      </p:pic>
      <p:sp>
        <p:nvSpPr>
          <p:cNvPr id="3" name="向右箭號 2"/>
          <p:cNvSpPr/>
          <p:nvPr/>
        </p:nvSpPr>
        <p:spPr>
          <a:xfrm>
            <a:off x="872081" y="5715499"/>
            <a:ext cx="504056" cy="468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457200" cy="443715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29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63688" y="5715499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unigrams play the most important role in </a:t>
            </a:r>
            <a:r>
              <a:rPr lang="en-US" altLang="zh-TW" dirty="0" smtClean="0"/>
              <a:t>the results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Bigrams </a:t>
            </a:r>
            <a:r>
              <a:rPr lang="en-US" altLang="zh-TW" dirty="0"/>
              <a:t>and trigrams add more value.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131840" y="1340768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120371" y="3573016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1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200" y="1233972"/>
            <a:ext cx="7467600" cy="3635188"/>
          </a:xfrm>
        </p:spPr>
        <p:txBody>
          <a:bodyPr/>
          <a:lstStyle/>
          <a:p>
            <a:r>
              <a:rPr lang="en-US" altLang="zh-TW" dirty="0" smtClean="0"/>
              <a:t>Head page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 tail page</a:t>
            </a:r>
          </a:p>
          <a:p>
            <a:r>
              <a:rPr lang="en-US" altLang="zh-TW" dirty="0" smtClean="0"/>
              <a:t>The improvement of searching tail page increases satisfaction of user with search engine.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head page apply to tail page</a:t>
            </a:r>
          </a:p>
          <a:p>
            <a:r>
              <a:rPr lang="en-US" altLang="zh-TW" dirty="0" smtClean="0"/>
              <a:t>N-Gram</a:t>
            </a:r>
          </a:p>
          <a:p>
            <a:pPr marL="400050" lvl="1" indent="0">
              <a:buNone/>
            </a:pPr>
            <a:r>
              <a:rPr lang="en-US" altLang="zh-TW" i="1" dirty="0"/>
              <a:t>n </a:t>
            </a:r>
            <a:r>
              <a:rPr lang="en-US" altLang="zh-TW" b="1" dirty="0">
                <a:solidFill>
                  <a:srgbClr val="FF0000"/>
                </a:solidFill>
              </a:rPr>
              <a:t>successive words </a:t>
            </a:r>
            <a:r>
              <a:rPr lang="en-US" altLang="zh-TW" dirty="0"/>
              <a:t>within a short text separated by punctuation  symbols and </a:t>
            </a:r>
            <a:r>
              <a:rPr lang="en-US" altLang="zh-TW" dirty="0">
                <a:solidFill>
                  <a:srgbClr val="FF0000"/>
                </a:solidFill>
              </a:rPr>
              <a:t>special HTML tags</a:t>
            </a:r>
            <a:r>
              <a:rPr lang="en-US" altLang="zh-TW" dirty="0"/>
              <a:t>. 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645152" y="5709994"/>
            <a:ext cx="463352" cy="455310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3</a:t>
            </a:fld>
            <a:endParaRPr lang="zh-TW" altLang="en-US" sz="18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99592" y="332656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5000" smtClean="0"/>
              <a:t>Introduction</a:t>
            </a:r>
            <a:endParaRPr lang="zh-TW" altLang="en-US" sz="5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99592" y="53732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&lt;h1&gt;Experimental </a:t>
            </a:r>
            <a:r>
              <a:rPr lang="en-US" altLang="zh-TW" dirty="0"/>
              <a:t>Result&lt;/h1</a:t>
            </a:r>
            <a:r>
              <a:rPr lang="en-US" altLang="zh-TW" dirty="0" smtClean="0"/>
              <a:t>&gt;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4067944" y="5465549"/>
            <a:ext cx="36004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716016" y="53732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Short text: Experimental Result </a:t>
            </a:r>
            <a:endParaRPr lang="zh-TW" altLang="en-US" dirty="0"/>
          </a:p>
        </p:txBody>
      </p:sp>
      <p:sp>
        <p:nvSpPr>
          <p:cNvPr id="9" name="六角星形 8"/>
          <p:cNvSpPr/>
          <p:nvPr/>
        </p:nvSpPr>
        <p:spPr>
          <a:xfrm>
            <a:off x="539552" y="5742548"/>
            <a:ext cx="360040" cy="323165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20806" y="57425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Not all tag means separation</a:t>
            </a:r>
            <a:endParaRPr lang="zh-TW" altLang="en-US" b="1" dirty="0" smtClean="0"/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95237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TW" dirty="0" smtClean="0"/>
              <a:t>&lt;</a:t>
            </a:r>
            <a:r>
              <a:rPr lang="fr-FR" altLang="zh-TW" dirty="0"/>
              <a:t>font color="red"&gt;significant&lt;/font&gt;</a:t>
            </a:r>
            <a:endParaRPr lang="zh-TW" altLang="en-US" dirty="0"/>
          </a:p>
        </p:txBody>
      </p:sp>
      <p:sp>
        <p:nvSpPr>
          <p:cNvPr id="12" name="向右箭號 11"/>
          <p:cNvSpPr/>
          <p:nvPr/>
        </p:nvSpPr>
        <p:spPr>
          <a:xfrm>
            <a:off x="4427984" y="6329645"/>
            <a:ext cx="36004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076056" y="6237312"/>
            <a:ext cx="388843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altLang="zh-TW" dirty="0" smtClean="0"/>
              <a:t>‘Significant ’ is not a source of N-Gram 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39552" y="4804828"/>
            <a:ext cx="59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e.g.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37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64" y="116633"/>
            <a:ext cx="5069959" cy="5256583"/>
          </a:xfrm>
        </p:spPr>
      </p:pic>
      <p:sp>
        <p:nvSpPr>
          <p:cNvPr id="3" name="向右箭號 2"/>
          <p:cNvSpPr/>
          <p:nvPr/>
        </p:nvSpPr>
        <p:spPr>
          <a:xfrm>
            <a:off x="872081" y="5715499"/>
            <a:ext cx="504056" cy="468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203848" y="1268760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192524" y="3429000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123728" y="5765141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/>
              <a:t>K </a:t>
            </a:r>
            <a:r>
              <a:rPr lang="en-US" altLang="zh-TW" dirty="0"/>
              <a:t>= 20, it achieves the best result.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457200" cy="394073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2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5148572" cy="5349029"/>
          </a:xfrm>
        </p:spPr>
      </p:pic>
      <p:sp>
        <p:nvSpPr>
          <p:cNvPr id="3" name="向右箭號 2"/>
          <p:cNvSpPr/>
          <p:nvPr/>
        </p:nvSpPr>
        <p:spPr>
          <a:xfrm>
            <a:off x="872081" y="5715499"/>
            <a:ext cx="504056" cy="468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457200" cy="443715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31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79712" y="571549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best performance is achieved </a:t>
            </a:r>
            <a:r>
              <a:rPr lang="en-US" altLang="zh-TW" dirty="0" smtClean="0"/>
              <a:t>when both </a:t>
            </a:r>
            <a:r>
              <a:rPr lang="en-US" altLang="zh-TW" dirty="0"/>
              <a:t>strategies are combined.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203848" y="1340768"/>
            <a:ext cx="875565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99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043608" y="260648"/>
            <a:ext cx="7467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800" dirty="0" smtClean="0"/>
              <a:t>Outline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Pre-Processing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Training Data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N-Gram Feature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Key N-Gram Extraction     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Relevance Ranking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Relevance Ranking Features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Ranking Model Learning and Prediction 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Studies on 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Studies on Relevance Ranking</a:t>
            </a:r>
          </a:p>
          <a:p>
            <a:r>
              <a:rPr lang="en-US" altLang="zh-TW" sz="3200" dirty="0" smtClean="0">
                <a:solidFill>
                  <a:srgbClr val="000000"/>
                </a:solidFill>
              </a:rPr>
              <a:t>Conclusion</a:t>
            </a:r>
            <a:endParaRPr lang="zh-TW" altLang="en-US" sz="3200" dirty="0">
              <a:solidFill>
                <a:srgbClr val="00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78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169640"/>
            <a:ext cx="7467600" cy="4419600"/>
          </a:xfrm>
        </p:spPr>
        <p:txBody>
          <a:bodyPr>
            <a:normAutofit/>
          </a:bodyPr>
          <a:lstStyle/>
          <a:p>
            <a:r>
              <a:rPr lang="en-US" altLang="zh-TW" sz="1800" dirty="0" smtClean="0"/>
              <a:t>use </a:t>
            </a:r>
            <a:r>
              <a:rPr lang="en-US" altLang="zh-TW" sz="1800" dirty="0"/>
              <a:t>search log data to generate training data and employ </a:t>
            </a:r>
            <a:r>
              <a:rPr lang="en-US" altLang="zh-TW" sz="1800" dirty="0" smtClean="0"/>
              <a:t>learning to </a:t>
            </a:r>
            <a:r>
              <a:rPr lang="en-US" altLang="zh-TW" sz="1800" dirty="0"/>
              <a:t>rank to learn the model of key n-grams extraction mainly </a:t>
            </a:r>
            <a:r>
              <a:rPr lang="en-US" altLang="zh-TW" sz="1800" dirty="0" smtClean="0"/>
              <a:t>from head </a:t>
            </a:r>
            <a:r>
              <a:rPr lang="en-US" altLang="zh-TW" sz="1800" dirty="0"/>
              <a:t>pages, and 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apply the learned model to all web pages, </a:t>
            </a:r>
            <a:r>
              <a:rPr lang="en-US" altLang="zh-TW" sz="1800" u="sng" dirty="0" smtClean="0"/>
              <a:t>particularly tail </a:t>
            </a:r>
            <a:r>
              <a:rPr lang="en-US" altLang="zh-TW" sz="1800" u="sng" dirty="0"/>
              <a:t>pages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r>
              <a:rPr lang="en-US" altLang="zh-TW" sz="1800" dirty="0"/>
              <a:t>The proposed </a:t>
            </a:r>
            <a:r>
              <a:rPr lang="en-US" altLang="zh-TW" sz="1800" dirty="0" smtClean="0"/>
              <a:t>approach significantly </a:t>
            </a:r>
            <a:r>
              <a:rPr lang="en-US" altLang="zh-TW" sz="1800" dirty="0"/>
              <a:t>improves relevance ranking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r>
              <a:rPr lang="en-US" altLang="zh-TW" sz="1800" dirty="0"/>
              <a:t>The improvements </a:t>
            </a:r>
            <a:r>
              <a:rPr lang="en-US" altLang="zh-TW" sz="1800" dirty="0" smtClean="0"/>
              <a:t>on tail </a:t>
            </a:r>
            <a:r>
              <a:rPr lang="en-US" altLang="zh-TW" sz="1800" dirty="0"/>
              <a:t>pages are particularly great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r>
              <a:rPr lang="en-US" altLang="zh-TW" sz="1800" dirty="0"/>
              <a:t>Obviously there are some matches </a:t>
            </a:r>
            <a:r>
              <a:rPr lang="en-US" altLang="zh-TW" sz="1800" dirty="0" smtClean="0"/>
              <a:t>based on </a:t>
            </a:r>
            <a:r>
              <a:rPr lang="en-US" altLang="zh-TW" sz="1800" dirty="0"/>
              <a:t>linguistic structures which cannot be represented well by </a:t>
            </a:r>
            <a:r>
              <a:rPr lang="en-US" altLang="zh-TW" sz="1800" dirty="0" smtClean="0"/>
              <a:t>n-grams</a:t>
            </a:r>
            <a:r>
              <a:rPr lang="en-US" altLang="zh-TW" sz="1800" dirty="0"/>
              <a:t>.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686800" y="5740401"/>
            <a:ext cx="457200" cy="352896"/>
          </a:xfrm>
        </p:spPr>
        <p:txBody>
          <a:bodyPr/>
          <a:lstStyle/>
          <a:p>
            <a:fld id="{FDB40681-0887-45F2-BF8C-521589DD8AC5}" type="slidenum">
              <a:rPr lang="zh-TW" altLang="en-US" sz="1800" smtClean="0"/>
              <a:t>33</a:t>
            </a:fld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27584" y="260648"/>
            <a:ext cx="7239000" cy="883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Conclusion</a:t>
            </a:r>
            <a:endParaRPr lang="zh-TW" altLang="en-US" sz="5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61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332656"/>
            <a:ext cx="7467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000" dirty="0" smtClean="0"/>
              <a:t>Introduction</a:t>
            </a:r>
            <a:endParaRPr lang="zh-TW" altLang="en-US" sz="5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7" y="2492896"/>
            <a:ext cx="4581627" cy="379147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04502"/>
            <a:ext cx="4355976" cy="347711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076056" y="508518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Why they looks same in their appearance , however the one popular and the other unpopular?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40681-0887-45F2-BF8C-521589DD8AC5}" type="slidenum">
              <a:rPr lang="zh-TW" altLang="en-US" sz="1800" smtClean="0"/>
              <a:t>4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937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5" y="1628800"/>
            <a:ext cx="8796425" cy="2952328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899592" y="332656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5000" smtClean="0"/>
              <a:t>Introduction</a:t>
            </a:r>
            <a:endParaRPr lang="zh-TW" altLang="en-US" sz="5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53172" y="465359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Framework of this approach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D28B1-4129-4227-82F5-8D6A7AA015C7}" type="slidenum">
              <a:rPr lang="zh-TW" altLang="en-US" sz="1800" smtClean="0"/>
              <a:t>5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659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043608" y="260648"/>
            <a:ext cx="7467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800" dirty="0" smtClean="0"/>
              <a:t>Outline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rgbClr val="000000"/>
                </a:solidFill>
              </a:rPr>
              <a:t>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</a:rPr>
              <a:t>Pre-Processing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</a:rPr>
              <a:t>Training Data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</a:rPr>
              <a:t>N-Gram Feature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</a:rPr>
              <a:t>Key N-Gram Extraction     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Relevance Ranking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Relevance Ranking Features Generation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Ranking Model Learning and Prediction 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Studies on Key N-Gram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Studies on Relevance Ranking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40681-0887-45F2-BF8C-521589DD8AC5}" type="slidenum">
              <a:rPr lang="zh-TW" altLang="en-US" sz="1800" smtClean="0"/>
              <a:t>6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33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899592" y="332656"/>
            <a:ext cx="7467600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5000" dirty="0" smtClean="0"/>
              <a:t>Pre-processing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1377170"/>
            <a:ext cx="8496944" cy="399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HTML =&gt; sequence of tags/words</a:t>
            </a:r>
          </a:p>
          <a:p>
            <a:r>
              <a:rPr lang="en-US" altLang="zh-TW" dirty="0" smtClean="0"/>
              <a:t>Words =&gt; lower case</a:t>
            </a:r>
          </a:p>
          <a:p>
            <a:r>
              <a:rPr lang="en-US" altLang="zh-TW" dirty="0" smtClean="0"/>
              <a:t>Stop words are deleted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ftp://ftp.cs.cornell.edu/pub/smart/english.stop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40681-0887-45F2-BF8C-521589DD8AC5}" type="slidenum">
              <a:rPr lang="zh-TW" altLang="en-US" sz="1800" smtClean="0"/>
              <a:t>7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513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39000" cy="864096"/>
          </a:xfrm>
        </p:spPr>
        <p:txBody>
          <a:bodyPr/>
          <a:lstStyle/>
          <a:p>
            <a:r>
              <a:rPr lang="en-US" altLang="zh-TW" sz="5000" b="0" dirty="0">
                <a:ln>
                  <a:noFill/>
                </a:ln>
                <a:solidFill>
                  <a:schemeClr val="tx2"/>
                </a:solidFill>
                <a:effectLst/>
              </a:rPr>
              <a:t>Training Data </a:t>
            </a:r>
            <a:r>
              <a:rPr lang="en-US" altLang="zh-TW" sz="5000" b="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Generation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340768"/>
            <a:ext cx="7467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e.g.: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Web content: ABDC           </a:t>
            </a:r>
            <a:r>
              <a:rPr lang="en-US" altLang="zh-TW" dirty="0"/>
              <a:t>Q</a:t>
            </a:r>
            <a:r>
              <a:rPr lang="en-US" altLang="zh-TW" dirty="0" smtClean="0"/>
              <a:t>uery: ABC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unigram: A,B,D,C          unigram: A,B,C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bigram: AB,BD,DC        bigram: AB,BC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trigram: ABD,BDC         trigram: ABC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A , B, C &gt; D </a:t>
            </a:r>
            <a:r>
              <a:rPr lang="zh-TW" altLang="en-US" dirty="0" smtClean="0"/>
              <a:t>，</a:t>
            </a:r>
            <a:r>
              <a:rPr lang="en-US" altLang="zh-TW" dirty="0" smtClean="0"/>
              <a:t>AB &gt; DC </a:t>
            </a:r>
            <a:r>
              <a:rPr lang="zh-TW" altLang="en-US" dirty="0" smtClean="0"/>
              <a:t>，</a:t>
            </a:r>
            <a:r>
              <a:rPr lang="en-US" altLang="zh-TW" dirty="0" smtClean="0"/>
              <a:t>AB &gt; BD </a:t>
            </a:r>
            <a:endParaRPr lang="en-US" altLang="zh-TW" dirty="0"/>
          </a:p>
        </p:txBody>
      </p:sp>
      <p:sp>
        <p:nvSpPr>
          <p:cNvPr id="5" name="圓角矩形 4"/>
          <p:cNvSpPr/>
          <p:nvPr/>
        </p:nvSpPr>
        <p:spPr>
          <a:xfrm>
            <a:off x="4880012" y="2894732"/>
            <a:ext cx="2664296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229272" y="24616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Web content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816116" y="244103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Query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634096" y="2924944"/>
            <a:ext cx="2793888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569479" y="3284984"/>
            <a:ext cx="74393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583825" y="4869160"/>
            <a:ext cx="74393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813448" y="4509120"/>
            <a:ext cx="3265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4139952" y="4509120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355976" y="4478908"/>
            <a:ext cx="396044" cy="534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40681-0887-45F2-BF8C-521589DD8AC5}" type="slidenum">
              <a:rPr lang="zh-TW" altLang="en-US" sz="1800" smtClean="0"/>
              <a:t>8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87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9264" cy="926976"/>
          </a:xfrm>
        </p:spPr>
        <p:txBody>
          <a:bodyPr/>
          <a:lstStyle/>
          <a:p>
            <a:r>
              <a:rPr lang="en-US" altLang="zh-TW" sz="5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N-Gram Feature Generation</a:t>
            </a:r>
            <a:endParaRPr lang="zh-TW" altLang="en-US" sz="5000" b="0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340768"/>
            <a:ext cx="7632848" cy="5040560"/>
          </a:xfrm>
        </p:spPr>
        <p:txBody>
          <a:bodyPr/>
          <a:lstStyle/>
          <a:p>
            <a:r>
              <a:rPr lang="en-US" altLang="zh-TW" dirty="0" smtClean="0"/>
              <a:t>Frequency Features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sz="2400" dirty="0" smtClean="0"/>
              <a:t>(each includes </a:t>
            </a:r>
            <a:r>
              <a:rPr lang="en-US" altLang="zh-TW" sz="2400" dirty="0"/>
              <a:t>O</a:t>
            </a:r>
            <a:r>
              <a:rPr lang="en-US" altLang="zh-TW" sz="2400" dirty="0" smtClean="0"/>
              <a:t>riginal and Normalized )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Frequency in Fields:  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URL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en-US" altLang="zh-TW" dirty="0" smtClean="0">
                <a:ea typeface="新細明體"/>
              </a:rPr>
              <a:t>page title</a:t>
            </a:r>
            <a:r>
              <a:rPr lang="zh-TW" altLang="en-US" dirty="0" smtClean="0">
                <a:latin typeface="新細明體"/>
              </a:rPr>
              <a:t> 、</a:t>
            </a:r>
            <a:r>
              <a:rPr lang="en-US" altLang="zh-TW" dirty="0" smtClean="0"/>
              <a:t>meta-keyword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meta-description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Frequency within Structure Tags: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 &lt;h1&gt;</a:t>
            </a:r>
            <a:r>
              <a:rPr lang="zh-TW" altLang="en-US" dirty="0" smtClean="0"/>
              <a:t>～</a:t>
            </a:r>
            <a:r>
              <a:rPr lang="en-US" altLang="zh-TW" dirty="0" smtClean="0"/>
              <a:t>&lt;h6&gt;</a:t>
            </a:r>
            <a:r>
              <a:rPr lang="zh-TW" altLang="en-US" dirty="0" smtClean="0">
                <a:latin typeface="新細明體"/>
              </a:rPr>
              <a:t>、</a:t>
            </a:r>
            <a:r>
              <a:rPr lang="en-US" altLang="zh-TW" dirty="0" smtClean="0"/>
              <a:t>&lt;table&gt;</a:t>
            </a:r>
            <a:r>
              <a:rPr lang="zh-TW" altLang="en-US" dirty="0"/>
              <a:t>、</a:t>
            </a:r>
            <a:r>
              <a:rPr lang="en-US" altLang="zh-TW" dirty="0" smtClean="0"/>
              <a:t>&lt;li&gt;</a:t>
            </a:r>
            <a:r>
              <a:rPr lang="zh-TW" altLang="en-US" dirty="0"/>
              <a:t>、</a:t>
            </a:r>
            <a:r>
              <a:rPr lang="en-US" altLang="zh-TW" dirty="0" smtClean="0"/>
              <a:t>&lt;</a:t>
            </a:r>
            <a:r>
              <a:rPr lang="en-US" altLang="zh-TW" dirty="0" err="1" smtClean="0"/>
              <a:t>dd</a:t>
            </a:r>
            <a:r>
              <a:rPr lang="en-US" altLang="zh-TW" dirty="0" smtClean="0"/>
              <a:t>&gt;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Frequency within Highlight Tags: 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&lt;a&gt;</a:t>
            </a:r>
            <a:r>
              <a:rPr lang="zh-TW" altLang="en-US" dirty="0">
                <a:latin typeface="新細明體"/>
              </a:rPr>
              <a:t>、</a:t>
            </a:r>
            <a:r>
              <a:rPr lang="en-US" altLang="zh-TW" dirty="0" smtClean="0"/>
              <a:t>&lt;b&gt;</a:t>
            </a:r>
            <a:r>
              <a:rPr lang="zh-TW" altLang="en-US" dirty="0">
                <a:latin typeface="新細明體"/>
              </a:rPr>
              <a:t>、</a:t>
            </a:r>
            <a:r>
              <a:rPr lang="en-US" altLang="zh-TW" dirty="0" smtClean="0"/>
              <a:t>&lt;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&gt;</a:t>
            </a:r>
            <a:r>
              <a:rPr lang="zh-TW" altLang="en-US" dirty="0">
                <a:latin typeface="新細明體"/>
              </a:rPr>
              <a:t>、</a:t>
            </a:r>
            <a:r>
              <a:rPr lang="en-US" altLang="zh-TW" dirty="0" smtClean="0"/>
              <a:t>&lt;</a:t>
            </a:r>
            <a:r>
              <a:rPr lang="en-US" altLang="zh-TW" dirty="0" err="1" smtClean="0"/>
              <a:t>em</a:t>
            </a:r>
            <a:r>
              <a:rPr lang="en-US" altLang="zh-TW" dirty="0" smtClean="0"/>
              <a:t>&gt;</a:t>
            </a:r>
            <a:r>
              <a:rPr lang="zh-TW" altLang="en-US" dirty="0">
                <a:latin typeface="新細明體"/>
              </a:rPr>
              <a:t>、</a:t>
            </a:r>
            <a:r>
              <a:rPr lang="en-US" altLang="zh-TW" dirty="0" smtClean="0"/>
              <a:t>&lt;strong&gt;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/>
              <a:t>Frequency within Attributes of Tags: </a:t>
            </a:r>
          </a:p>
          <a:p>
            <a:pPr marL="457200" lvl="1" indent="0">
              <a:buNone/>
            </a:pPr>
            <a:r>
              <a:rPr lang="en-US" altLang="zh-TW" dirty="0"/>
              <a:t> 	 </a:t>
            </a:r>
            <a:r>
              <a:rPr lang="en-US" altLang="zh-TW" dirty="0" smtClean="0"/>
              <a:t>Specifically, </a:t>
            </a:r>
            <a:r>
              <a:rPr lang="en-US" altLang="zh-TW" b="1" dirty="0" smtClean="0"/>
              <a:t>title</a:t>
            </a:r>
            <a:r>
              <a:rPr lang="en-US" altLang="zh-TW" b="1" dirty="0"/>
              <a:t>, alt, </a:t>
            </a:r>
            <a:r>
              <a:rPr lang="en-US" altLang="zh-TW" b="1" dirty="0" err="1"/>
              <a:t>href</a:t>
            </a:r>
            <a:r>
              <a:rPr lang="en-US" altLang="zh-TW" b="1" dirty="0"/>
              <a:t> </a:t>
            </a:r>
            <a:r>
              <a:rPr lang="en-US" altLang="zh-TW" dirty="0"/>
              <a:t>and</a:t>
            </a:r>
            <a:r>
              <a:rPr lang="en-US" altLang="zh-TW" b="1" dirty="0"/>
              <a:t> </a:t>
            </a:r>
            <a:r>
              <a:rPr lang="en-US" altLang="zh-TW" b="1" dirty="0" err="1"/>
              <a:t>src</a:t>
            </a:r>
            <a:r>
              <a:rPr lang="en-US" altLang="zh-TW" dirty="0"/>
              <a:t> tag attributes are used.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Frequencies in Other </a:t>
            </a:r>
            <a:r>
              <a:rPr lang="en-US" altLang="zh-TW" dirty="0"/>
              <a:t>Contexts</a:t>
            </a:r>
            <a:r>
              <a:rPr lang="en-US" altLang="zh-TW" dirty="0" smtClean="0"/>
              <a:t>: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 </a:t>
            </a:r>
            <a:r>
              <a:rPr lang="en-US" altLang="zh-TW" dirty="0"/>
              <a:t>&lt;h1&gt;</a:t>
            </a:r>
            <a:r>
              <a:rPr lang="zh-TW" altLang="en-US" dirty="0"/>
              <a:t>～</a:t>
            </a:r>
            <a:r>
              <a:rPr lang="en-US" altLang="zh-TW" dirty="0"/>
              <a:t>&lt;h6</a:t>
            </a:r>
            <a:r>
              <a:rPr lang="en-US" altLang="zh-TW" dirty="0" smtClean="0"/>
              <a:t>&gt;</a:t>
            </a:r>
            <a:r>
              <a:rPr lang="zh-TW" altLang="en-US" dirty="0">
                <a:latin typeface="新細明體"/>
              </a:rPr>
              <a:t>、</a:t>
            </a:r>
            <a:r>
              <a:rPr lang="en-US" altLang="zh-TW" dirty="0" smtClean="0"/>
              <a:t> meta-data</a:t>
            </a:r>
            <a:r>
              <a:rPr lang="zh-TW" altLang="en-US" dirty="0">
                <a:latin typeface="新細明體"/>
              </a:rPr>
              <a:t>、</a:t>
            </a:r>
            <a:r>
              <a:rPr lang="en-US" altLang="zh-TW" dirty="0" smtClean="0"/>
              <a:t>page body</a:t>
            </a:r>
            <a:r>
              <a:rPr lang="zh-TW" altLang="en-US" dirty="0">
                <a:latin typeface="新細明體"/>
              </a:rPr>
              <a:t>、</a:t>
            </a:r>
            <a:r>
              <a:rPr lang="en-US" altLang="zh-TW" dirty="0" smtClean="0"/>
              <a:t>whole HTML file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40681-0887-45F2-BF8C-521589DD8AC5}" type="slidenum">
              <a:rPr lang="zh-TW" altLang="en-US" sz="1800" smtClean="0"/>
              <a:t>9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778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熱力">
  <a:themeElements>
    <a:clrScheme name="熱力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熱力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熱力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TC101859868[[fn=熱力]]</Template>
  <TotalTime>1617</TotalTime>
  <Words>1147</Words>
  <Application>Microsoft Office PowerPoint</Application>
  <PresentationFormat>如螢幕大小 (4:3)</PresentationFormat>
  <Paragraphs>388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熱力</vt:lpstr>
      <vt:lpstr>Extracting Search-Focused Key N-Grams for Relevance Ranking in Web Search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Training Data Generation</vt:lpstr>
      <vt:lpstr>N-Gram Feature Generation</vt:lpstr>
      <vt:lpstr>N-Gram Feature Generation</vt:lpstr>
      <vt:lpstr>Key N-Gram Extraction</vt:lpstr>
      <vt:lpstr>PowerPoint 簡報</vt:lpstr>
      <vt:lpstr>Relevance Ranking Features Generation</vt:lpstr>
      <vt:lpstr>PowerPoint 簡報</vt:lpstr>
      <vt:lpstr>PowerPoint 簡報</vt:lpstr>
      <vt:lpstr>PowerPoint 簡報</vt:lpstr>
      <vt:lpstr>Ranking Model Learning and Prediction</vt:lpstr>
      <vt:lpstr>PowerPoint 簡報</vt:lpstr>
      <vt:lpstr>Experiment</vt:lpstr>
      <vt:lpstr>Experiment</vt:lpstr>
      <vt:lpstr>Experiment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 Search-Focused Key N-Grams for Relevance Ranking in Web Search</dc:title>
  <dc:creator>Amy</dc:creator>
  <cp:lastModifiedBy>USER</cp:lastModifiedBy>
  <cp:revision>112</cp:revision>
  <cp:lastPrinted>2012-11-29T01:10:22Z</cp:lastPrinted>
  <dcterms:created xsi:type="dcterms:W3CDTF">2012-11-24T10:49:16Z</dcterms:created>
  <dcterms:modified xsi:type="dcterms:W3CDTF">2012-11-29T04:15:15Z</dcterms:modified>
</cp:coreProperties>
</file>